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5"/>
  </p:sldMasterIdLst>
  <p:notesMasterIdLst>
    <p:notesMasterId r:id="rId55"/>
  </p:notesMasterIdLst>
  <p:handoutMasterIdLst>
    <p:handoutMasterId r:id="rId56"/>
  </p:handoutMasterIdLst>
  <p:sldIdLst>
    <p:sldId id="718" r:id="rId6"/>
    <p:sldId id="713" r:id="rId7"/>
    <p:sldId id="680" r:id="rId8"/>
    <p:sldId id="681" r:id="rId9"/>
    <p:sldId id="721" r:id="rId10"/>
    <p:sldId id="714" r:id="rId11"/>
    <p:sldId id="682" r:id="rId12"/>
    <p:sldId id="684" r:id="rId13"/>
    <p:sldId id="686" r:id="rId14"/>
    <p:sldId id="687" r:id="rId15"/>
    <p:sldId id="715" r:id="rId16"/>
    <p:sldId id="676" r:id="rId17"/>
    <p:sldId id="689" r:id="rId18"/>
    <p:sldId id="690" r:id="rId19"/>
    <p:sldId id="691" r:id="rId20"/>
    <p:sldId id="694" r:id="rId21"/>
    <p:sldId id="695" r:id="rId22"/>
    <p:sldId id="696" r:id="rId23"/>
    <p:sldId id="697" r:id="rId24"/>
    <p:sldId id="698" r:id="rId25"/>
    <p:sldId id="699" r:id="rId26"/>
    <p:sldId id="722" r:id="rId27"/>
    <p:sldId id="675" r:id="rId28"/>
    <p:sldId id="693" r:id="rId29"/>
    <p:sldId id="716" r:id="rId30"/>
    <p:sldId id="717" r:id="rId31"/>
    <p:sldId id="700" r:id="rId32"/>
    <p:sldId id="702" r:id="rId33"/>
    <p:sldId id="703" r:id="rId34"/>
    <p:sldId id="704" r:id="rId35"/>
    <p:sldId id="705" r:id="rId36"/>
    <p:sldId id="706" r:id="rId37"/>
    <p:sldId id="723" r:id="rId38"/>
    <p:sldId id="724" r:id="rId39"/>
    <p:sldId id="725" r:id="rId40"/>
    <p:sldId id="711" r:id="rId41"/>
    <p:sldId id="712" r:id="rId42"/>
    <p:sldId id="709" r:id="rId43"/>
    <p:sldId id="628" r:id="rId44"/>
    <p:sldId id="710" r:id="rId45"/>
    <p:sldId id="720" r:id="rId46"/>
    <p:sldId id="719" r:id="rId47"/>
    <p:sldId id="667" r:id="rId48"/>
    <p:sldId id="654" r:id="rId49"/>
    <p:sldId id="664" r:id="rId50"/>
    <p:sldId id="665" r:id="rId51"/>
    <p:sldId id="669" r:id="rId52"/>
    <p:sldId id="670" r:id="rId53"/>
    <p:sldId id="666"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Your Presentation" id="{BC5D39D9-9158-D649-839D-B2F6EDD610CD}">
          <p14:sldIdLst>
            <p14:sldId id="718"/>
            <p14:sldId id="713"/>
            <p14:sldId id="680"/>
            <p14:sldId id="681"/>
            <p14:sldId id="721"/>
            <p14:sldId id="714"/>
            <p14:sldId id="682"/>
            <p14:sldId id="684"/>
            <p14:sldId id="686"/>
            <p14:sldId id="687"/>
            <p14:sldId id="715"/>
            <p14:sldId id="676"/>
            <p14:sldId id="689"/>
            <p14:sldId id="690"/>
            <p14:sldId id="691"/>
            <p14:sldId id="694"/>
            <p14:sldId id="695"/>
            <p14:sldId id="696"/>
            <p14:sldId id="697"/>
            <p14:sldId id="698"/>
            <p14:sldId id="699"/>
            <p14:sldId id="722"/>
            <p14:sldId id="675"/>
            <p14:sldId id="693"/>
            <p14:sldId id="716"/>
            <p14:sldId id="717"/>
            <p14:sldId id="700"/>
            <p14:sldId id="702"/>
            <p14:sldId id="703"/>
            <p14:sldId id="704"/>
            <p14:sldId id="705"/>
            <p14:sldId id="706"/>
            <p14:sldId id="723"/>
            <p14:sldId id="724"/>
            <p14:sldId id="725"/>
            <p14:sldId id="711"/>
            <p14:sldId id="712"/>
            <p14:sldId id="709"/>
            <p14:sldId id="628"/>
            <p14:sldId id="710"/>
            <p14:sldId id="720"/>
            <p14:sldId id="719"/>
          </p14:sldIdLst>
        </p14:section>
        <p14:section name="DevSummit 2019" id="{E447D310-242F-2F41-8286-3566BC751418}">
          <p14:sldIdLst>
            <p14:sldId id="667"/>
            <p14:sldId id="654"/>
            <p14:sldId id="664"/>
            <p14:sldId id="665"/>
            <p14:sldId id="669"/>
            <p14:sldId id="670"/>
            <p14:sldId id="666"/>
          </p14:sldIdLst>
        </p14:section>
      </p14:sectionLst>
    </p:ex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92AE"/>
    <a:srgbClr val="03A2B1"/>
    <a:srgbClr val="0051A2"/>
    <a:srgbClr val="006BA6"/>
    <a:srgbClr val="01A7B1"/>
    <a:srgbClr val="00C1B6"/>
    <a:srgbClr val="6DE3D3"/>
    <a:srgbClr val="6DE3DF"/>
    <a:srgbClr val="66B4C3"/>
    <a:srgbClr val="6DCA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81" autoAdjust="0"/>
    <p:restoredTop sz="86294" autoAdjust="0"/>
  </p:normalViewPr>
  <p:slideViewPr>
    <p:cSldViewPr snapToGrid="0" snapToObjects="1" showGuides="1">
      <p:cViewPr varScale="1">
        <p:scale>
          <a:sx n="107" d="100"/>
          <a:sy n="107" d="100"/>
        </p:scale>
        <p:origin x="1448" y="160"/>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Grid="0" snapToObjects="1" showGuides="1">
      <p:cViewPr varScale="1">
        <p:scale>
          <a:sx n="151" d="100"/>
          <a:sy n="151" d="100"/>
        </p:scale>
        <p:origin x="4728"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1.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a:t>Input Values</a:t>
          </a:r>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a:t>Arcade</a:t>
          </a:r>
        </a:p>
        <a:p>
          <a:r>
            <a:rPr lang="en-GB" sz="2000" dirty="0"/>
            <a:t>Expression</a:t>
          </a:r>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a:t>Result Value</a:t>
          </a:r>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pt>
    <dgm:pt modelId="{59588751-942C-44C8-9FC4-242EC47CCE3E}" type="pres">
      <dgm:prSet presAssocID="{C123C785-E9AF-43BA-95C0-5999392204DE}" presName="sibTrans" presStyleLbl="sibTrans2D1" presStyleIdx="0" presStyleCnt="2"/>
      <dgm:spPr/>
    </dgm:pt>
    <dgm:pt modelId="{72540074-A9D2-4F26-B946-A12D6BB162DD}" type="pres">
      <dgm:prSet presAssocID="{C123C785-E9AF-43BA-95C0-5999392204DE}" presName="connectorText" presStyleLbl="sibTrans2D1" presStyleIdx="0" presStyleCnt="2"/>
      <dgm:spPr/>
    </dgm:pt>
    <dgm:pt modelId="{03ED1299-AD0E-41BD-807D-BEFEDC2117BE}" type="pres">
      <dgm:prSet presAssocID="{2DC01E54-415C-45F4-B32E-48A28D1B3BCC}" presName="node" presStyleLbl="node1" presStyleIdx="1" presStyleCnt="3">
        <dgm:presLayoutVars>
          <dgm:bulletEnabled val="1"/>
        </dgm:presLayoutVars>
      </dgm:prSet>
      <dgm:spPr/>
    </dgm:pt>
    <dgm:pt modelId="{B42DF14D-836F-49BC-B862-BE82FF06EE5E}" type="pres">
      <dgm:prSet presAssocID="{9C43EF96-880D-4D10-BF63-391E9B7AFE3E}" presName="sibTrans" presStyleLbl="sibTrans2D1" presStyleIdx="1" presStyleCnt="2"/>
      <dgm:spPr/>
    </dgm:pt>
    <dgm:pt modelId="{A9478C8A-3AB2-4EE2-A7E7-78BE432676E7}" type="pres">
      <dgm:prSet presAssocID="{9C43EF96-880D-4D10-BF63-391E9B7AFE3E}" presName="connectorText" presStyleLbl="sibTrans2D1" presStyleIdx="1" presStyleCnt="2"/>
      <dgm:spPr/>
    </dgm:pt>
    <dgm:pt modelId="{C81B985E-C1F5-4049-BF0A-22EB57188126}" type="pres">
      <dgm:prSet presAssocID="{7F128448-4AC9-46CC-95F9-456658D3E9EE}" presName="node" presStyleLbl="node1" presStyleIdx="2" presStyleCnt="3">
        <dgm:presLayoutVars>
          <dgm:bulletEnabled val="1"/>
        </dgm:presLayoutVars>
      </dgm:prSet>
      <dgm:spPr/>
    </dgm:pt>
  </dgm:ptLst>
  <dgm:cxnLst>
    <dgm:cxn modelId="{408A4E08-3EA2-6A45-A474-9C147E4D3F83}" type="presOf" srcId="{148CE2E7-B6CB-4806-BF2B-D9359E2390C6}" destId="{EDBB2C39-1564-461B-861A-77ADC2DB3FD1}" srcOrd="0" destOrd="0" presId="urn:microsoft.com/office/officeart/2005/8/layout/process1"/>
    <dgm:cxn modelId="{6DD9FD26-CEF7-4D38-8AB1-A6A81FC005BF}" srcId="{52F4C662-E6D4-4553-97DA-FE5F114E29E5}" destId="{2DC01E54-415C-45F4-B32E-48A28D1B3BCC}" srcOrd="1" destOrd="0" parTransId="{1884594D-6DBF-48DF-A6A3-D8884D438D0A}" sibTransId="{9C43EF96-880D-4D10-BF63-391E9B7AFE3E}"/>
    <dgm:cxn modelId="{0B60532D-4D01-4624-8C36-73F911F9605B}" srcId="{52F4C662-E6D4-4553-97DA-FE5F114E29E5}" destId="{7F128448-4AC9-46CC-95F9-456658D3E9EE}" srcOrd="2" destOrd="0" parTransId="{13FC3FB1-D6C7-4E9B-A040-F1AB591B7B27}" sibTransId="{56F5BCF1-684A-4AF7-BC1C-539FD3B104E3}"/>
    <dgm:cxn modelId="{D5827F62-D15E-9B43-93F6-2BB0230506DC}" type="presOf" srcId="{9C43EF96-880D-4D10-BF63-391E9B7AFE3E}" destId="{A9478C8A-3AB2-4EE2-A7E7-78BE432676E7}" srcOrd="1" destOrd="0" presId="urn:microsoft.com/office/officeart/2005/8/layout/process1"/>
    <dgm:cxn modelId="{2DA3F767-1B93-3541-8C0D-FF01CF031A64}" type="presOf" srcId="{9C43EF96-880D-4D10-BF63-391E9B7AFE3E}" destId="{B42DF14D-836F-49BC-B862-BE82FF06EE5E}"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0DCBE494-4FC6-4F4F-A1B5-375664527087}" type="presOf" srcId="{7F128448-4AC9-46CC-95F9-456658D3E9EE}" destId="{C81B985E-C1F5-4049-BF0A-22EB57188126}" srcOrd="0" destOrd="0" presId="urn:microsoft.com/office/officeart/2005/8/layout/process1"/>
    <dgm:cxn modelId="{210AF09D-94DE-E145-A13B-F27F34A69E5D}" type="presOf" srcId="{C123C785-E9AF-43BA-95C0-5999392204DE}" destId="{72540074-A9D2-4F26-B946-A12D6BB162DD}" srcOrd="1" destOrd="0" presId="urn:microsoft.com/office/officeart/2005/8/layout/process1"/>
    <dgm:cxn modelId="{97BAB19E-58B0-1045-8284-4226742EDF14}" type="presOf" srcId="{2DC01E54-415C-45F4-B32E-48A28D1B3BCC}" destId="{03ED1299-AD0E-41BD-807D-BEFEDC2117BE}" srcOrd="0" destOrd="0" presId="urn:microsoft.com/office/officeart/2005/8/layout/process1"/>
    <dgm:cxn modelId="{69F23FAB-F6EA-544E-9D6F-7706F1C3630D}" type="presOf" srcId="{C123C785-E9AF-43BA-95C0-5999392204DE}" destId="{59588751-942C-44C8-9FC4-242EC47CCE3E}" srcOrd="0" destOrd="0" presId="urn:microsoft.com/office/officeart/2005/8/layout/process1"/>
    <dgm:cxn modelId="{E6707CB9-42A4-1249-814C-911288B0A84C}" type="presOf" srcId="{52F4C662-E6D4-4553-97DA-FE5F114E29E5}" destId="{34436C8A-16A0-470A-900B-C6CF9163E51C}" srcOrd="0" destOrd="0" presId="urn:microsoft.com/office/officeart/2005/8/layout/process1"/>
    <dgm:cxn modelId="{30E43A11-1B9E-B34E-AC41-647544F2106E}" type="presParOf" srcId="{34436C8A-16A0-470A-900B-C6CF9163E51C}" destId="{EDBB2C39-1564-461B-861A-77ADC2DB3FD1}" srcOrd="0" destOrd="0" presId="urn:microsoft.com/office/officeart/2005/8/layout/process1"/>
    <dgm:cxn modelId="{9A25AAD5-BACA-A347-A4D2-C09D8E1412D3}" type="presParOf" srcId="{34436C8A-16A0-470A-900B-C6CF9163E51C}" destId="{59588751-942C-44C8-9FC4-242EC47CCE3E}" srcOrd="1" destOrd="0" presId="urn:microsoft.com/office/officeart/2005/8/layout/process1"/>
    <dgm:cxn modelId="{7F00CAE7-2921-0D42-BCDF-C0175CCCCA06}" type="presParOf" srcId="{59588751-942C-44C8-9FC4-242EC47CCE3E}" destId="{72540074-A9D2-4F26-B946-A12D6BB162DD}" srcOrd="0" destOrd="0" presId="urn:microsoft.com/office/officeart/2005/8/layout/process1"/>
    <dgm:cxn modelId="{38C95E31-28A1-6744-BEC3-4B9475B85559}" type="presParOf" srcId="{34436C8A-16A0-470A-900B-C6CF9163E51C}" destId="{03ED1299-AD0E-41BD-807D-BEFEDC2117BE}" srcOrd="2" destOrd="0" presId="urn:microsoft.com/office/officeart/2005/8/layout/process1"/>
    <dgm:cxn modelId="{1039F9A8-9448-C545-B968-4DA34BDC6995}" type="presParOf" srcId="{34436C8A-16A0-470A-900B-C6CF9163E51C}" destId="{B42DF14D-836F-49BC-B862-BE82FF06EE5E}" srcOrd="3" destOrd="0" presId="urn:microsoft.com/office/officeart/2005/8/layout/process1"/>
    <dgm:cxn modelId="{DADFD58C-EA38-5940-93E5-7941CAA46332}" type="presParOf" srcId="{B42DF14D-836F-49BC-B862-BE82FF06EE5E}" destId="{A9478C8A-3AB2-4EE2-A7E7-78BE432676E7}" srcOrd="0" destOrd="0" presId="urn:microsoft.com/office/officeart/2005/8/layout/process1"/>
    <dgm:cxn modelId="{626EAE88-0CC3-3F4F-B6FB-73E779373E8C}"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pt>
    <dgm:pt modelId="{3A187FBD-F297-4F17-A660-B95932053297}" type="pres">
      <dgm:prSet presAssocID="{A51E48F5-FA59-42C7-BA63-BFE1E1523A2B}" presName="node" presStyleLbl="node1" presStyleIdx="0" presStyleCnt="3">
        <dgm:presLayoutVars>
          <dgm:bulletEnabled val="1"/>
        </dgm:presLayoutVars>
      </dgm:prSet>
      <dgm:spPr/>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pt>
  </dgm:ptLst>
  <dgm:cxnLst>
    <dgm:cxn modelId="{59BF5E4B-A332-4ED7-9FB0-87A43702714D}" srcId="{77E5DEB1-B7A7-4FDC-A489-834AF23ADFA4}" destId="{1233F91E-EA75-479B-853C-C9436F916126}" srcOrd="2" destOrd="0" parTransId="{4AD784B3-05B9-4369-8046-2CAAF0CC4240}" sibTransId="{CEE337A6-703F-40FB-94EB-01F2CA6715FD}"/>
    <dgm:cxn modelId="{627CB466-72C9-E84E-90D8-E6C4849BA6D9}" type="presOf" srcId="{77E5DEB1-B7A7-4FDC-A489-834AF23ADFA4}" destId="{3989E14C-ADC4-4395-B744-E088751A5CFB}" srcOrd="0" destOrd="0" presId="urn:microsoft.com/office/officeart/2005/8/layout/hList6"/>
    <dgm:cxn modelId="{04A2EC6B-71A9-A345-8F56-BC275B9B96CA}" type="presOf" srcId="{56B589E9-1364-4F13-9F7A-C15B141EE5A1}" destId="{D28BD820-0A58-4F55-A8B4-7F593271FC34}" srcOrd="0" destOrd="0" presId="urn:microsoft.com/office/officeart/2005/8/layout/hList6"/>
    <dgm:cxn modelId="{6C644E9C-9F1D-A44A-A671-2966DC7CFEE3}" type="presOf" srcId="{A51E48F5-FA59-42C7-BA63-BFE1E1523A2B}" destId="{3A187FBD-F297-4F17-A660-B95932053297}"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84B357ED-4784-2B47-B892-4A84D435C254}" type="presOf" srcId="{1233F91E-EA75-479B-853C-C9436F916126}" destId="{4328E184-6E2A-46D8-9F2A-0E624F1C6DDC}" srcOrd="0" destOrd="0"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A37A86BF-BB09-E043-A01D-B23F35324536}" type="presParOf" srcId="{3989E14C-ADC4-4395-B744-E088751A5CFB}" destId="{3A187FBD-F297-4F17-A660-B95932053297}" srcOrd="0" destOrd="0" presId="urn:microsoft.com/office/officeart/2005/8/layout/hList6"/>
    <dgm:cxn modelId="{04BB18C3-E009-5F4D-9F7A-25B6502D157D}" type="presParOf" srcId="{3989E14C-ADC4-4395-B744-E088751A5CFB}" destId="{BDDD995F-CC6F-4281-B22A-93C84BD84E99}" srcOrd="1" destOrd="0" presId="urn:microsoft.com/office/officeart/2005/8/layout/hList6"/>
    <dgm:cxn modelId="{086648F9-C64D-8D40-89BF-5FE626FE6AB9}" type="presParOf" srcId="{3989E14C-ADC4-4395-B744-E088751A5CFB}" destId="{D28BD820-0A58-4F55-A8B4-7F593271FC34}" srcOrd="2" destOrd="0" presId="urn:microsoft.com/office/officeart/2005/8/layout/hList6"/>
    <dgm:cxn modelId="{EAA9AB58-1642-B54B-9BC1-DB986299F1FD}" type="presParOf" srcId="{3989E14C-ADC4-4395-B744-E088751A5CFB}" destId="{66F1A76E-07B9-4588-9CA3-83B764C27F8A}" srcOrd="3" destOrd="0" presId="urn:microsoft.com/office/officeart/2005/8/layout/hList6"/>
    <dgm:cxn modelId="{C15D9369-A26E-894E-9A7F-81FB6934CB78}"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Input Values</a:t>
          </a:r>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Arcade</a:t>
          </a:r>
        </a:p>
        <a:p>
          <a:pPr marL="0" lvl="0" indent="0" algn="ctr" defTabSz="889000">
            <a:lnSpc>
              <a:spcPct val="90000"/>
            </a:lnSpc>
            <a:spcBef>
              <a:spcPct val="0"/>
            </a:spcBef>
            <a:spcAft>
              <a:spcPct val="35000"/>
            </a:spcAft>
            <a:buNone/>
          </a:pPr>
          <a:r>
            <a:rPr lang="en-GB" sz="2000" kern="1200" dirty="0"/>
            <a:t>Expression</a:t>
          </a:r>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GB" sz="28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Result Value</a:t>
          </a:r>
        </a:p>
      </dsp:txBody>
      <dsp:txXfrm>
        <a:off x="7021723" y="181972"/>
        <a:ext cx="2401675" cy="140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5400000">
        <a:off x="7618001" y="903889"/>
        <a:ext cx="3542622" cy="27116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2/15/19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2/15/19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i-FI" dirty="0"/>
              <a:t>G243257</a:t>
            </a:r>
            <a:r>
              <a:rPr lang="fi-FI" baseline="0" dirty="0"/>
              <a:t> </a:t>
            </a:r>
            <a:r>
              <a:rPr lang="fi-FI" dirty="0" err="1"/>
              <a:t>DevSummit</a:t>
            </a:r>
            <a:r>
              <a:rPr lang="fi-FI" baseline="0" dirty="0"/>
              <a:t> </a:t>
            </a:r>
            <a:r>
              <a:rPr lang="en-US" dirty="0"/>
              <a:t>2019 Template for </a:t>
            </a:r>
            <a:r>
              <a:rPr lang="en-US" dirty="0" err="1"/>
              <a:t>Esri</a:t>
            </a:r>
            <a:r>
              <a:rPr lang="en-US" dirty="0"/>
              <a:t> staff</a:t>
            </a: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a:p>
        </p:txBody>
      </p:sp>
    </p:spTree>
    <p:extLst>
      <p:ext uri="{BB962C8B-B14F-4D97-AF65-F5344CB8AC3E}">
        <p14:creationId xmlns:p14="http://schemas.microsoft.com/office/powerpoint/2010/main" val="2896381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The goals of Arcade are</a:t>
            </a:r>
            <a:r>
              <a:rPr lang="en-GB" baseline="0" dirty="0"/>
              <a:t> as follows.</a:t>
            </a:r>
            <a:endParaRPr lang="en-GB" dirty="0"/>
          </a:p>
          <a:p>
            <a:endParaRPr lang="en-US" dirty="0"/>
          </a:p>
          <a:p>
            <a:endParaRPr lang="en-US" dirty="0"/>
          </a:p>
          <a:p>
            <a:r>
              <a:rPr lang="en-US" dirty="0"/>
              <a:t>That’s what lead</a:t>
            </a:r>
            <a:r>
              <a:rPr lang="en-US" baseline="0" dirty="0"/>
              <a:t> us to developing and having a language called </a:t>
            </a:r>
            <a:r>
              <a:rPr lang="en-US" baseline="0" dirty="0" err="1"/>
              <a:t>Arcad</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1415751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[DAVID]</a:t>
            </a:r>
          </a:p>
          <a:p>
            <a:endParaRPr lang="en-GB" dirty="0"/>
          </a:p>
          <a:p>
            <a:r>
              <a:rPr lang="en-GB" dirty="0"/>
              <a:t>Pro : Labelling Demo,   </a:t>
            </a:r>
            <a:r>
              <a:rPr lang="en-GB" dirty="0" err="1"/>
              <a:t>Parce</a:t>
            </a:r>
            <a:r>
              <a:rPr lang="en-GB" dirty="0"/>
              <a:t> Script </a:t>
            </a:r>
            <a:r>
              <a:rPr lang="en-GB" baseline="0" dirty="0"/>
              <a:t> and Wind Demo</a:t>
            </a:r>
          </a:p>
          <a:p>
            <a:endParaRPr lang="en-GB" baseline="0" dirty="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3639047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OK…  Hopefully</a:t>
            </a:r>
            <a:r>
              <a:rPr lang="en-GB" baseline="0" dirty="0"/>
              <a:t> you can see why we have written Arcade.</a:t>
            </a:r>
          </a:p>
          <a:p>
            <a:endParaRPr lang="en-GB" baseline="0" dirty="0"/>
          </a:p>
          <a:p>
            <a:r>
              <a:rPr lang="en-GB" baseline="0" dirty="0"/>
              <a:t>We are now going to go into the Language a Bit.  So you can see how we have tried to reach the goals of simplicity and ease of use, but also so you can see how to achieve common tasks.</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3097676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Firstly , we tried to</a:t>
            </a:r>
            <a:r>
              <a:rPr lang="en-GB" baseline="0" dirty="0"/>
              <a:t> design the language for Simple Expressions, and Familiarity..</a:t>
            </a:r>
          </a:p>
          <a:p>
            <a:endParaRPr lang="en-GB" baseline="0" dirty="0"/>
          </a:p>
          <a:p>
            <a:r>
              <a:rPr lang="en-GB" baseline="0" dirty="0"/>
              <a:t>We wanted it to work for the simplest of single line expressions….  Say just to put a calculation in based on a Field.  </a:t>
            </a:r>
          </a:p>
          <a:p>
            <a:endParaRPr lang="en-GB" baseline="0" dirty="0"/>
          </a:p>
          <a:p>
            <a:r>
              <a:rPr lang="en-GB" baseline="0" dirty="0"/>
              <a:t>We also recognised that many of the labelling, </a:t>
            </a:r>
            <a:r>
              <a:rPr lang="en-GB" baseline="0" dirty="0" err="1"/>
              <a:t>renderering</a:t>
            </a:r>
            <a:r>
              <a:rPr lang="en-GB" baseline="0" dirty="0"/>
              <a:t> scripts that exists in Pro today, written in Python can be quite complex…</a:t>
            </a:r>
          </a:p>
          <a:p>
            <a:endParaRPr lang="en-GB" baseline="0" dirty="0"/>
          </a:p>
          <a:p>
            <a:r>
              <a:rPr lang="en-GB" baseline="0" dirty="0"/>
              <a:t>So we wanted to support more complex language features.</a:t>
            </a:r>
          </a:p>
          <a:p>
            <a:endParaRPr lang="en-GB" baseline="0" dirty="0"/>
          </a:p>
          <a:p>
            <a:r>
              <a:rPr lang="en-GB" baseline="0" dirty="0"/>
              <a:t>Do need to emphasize though, that Arcade is not intended to change its environment, it is simply a calculator, and is self contained.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437220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So firstly for simple expressions, we have the concept of </a:t>
            </a:r>
            <a:r>
              <a:rPr lang="en-GB" dirty="0" err="1"/>
              <a:t>Implcit</a:t>
            </a:r>
            <a:r>
              <a:rPr lang="en-GB" dirty="0"/>
              <a:t> Returns.</a:t>
            </a:r>
          </a:p>
          <a:p>
            <a:endParaRPr lang="en-GB" dirty="0"/>
          </a:p>
          <a:p>
            <a:r>
              <a:rPr lang="en-GB" dirty="0"/>
              <a:t>The last executable statement that</a:t>
            </a:r>
            <a:r>
              <a:rPr lang="en-GB" baseline="0" dirty="0"/>
              <a:t> is a value, will automatically be considered the return value… Allows you, for single line expressions, not to have to use the return statement.</a:t>
            </a:r>
          </a:p>
          <a:p>
            <a:endParaRPr lang="en-GB" baseline="0" dirty="0"/>
          </a:p>
          <a:p>
            <a:r>
              <a:rPr lang="en-GB" baseline="0" dirty="0"/>
              <a:t>A small feature, but allows very succinct single line </a:t>
            </a:r>
            <a:r>
              <a:rPr lang="en-GB" baseline="0" dirty="0" err="1"/>
              <a:t>expresions</a:t>
            </a:r>
            <a:r>
              <a:rPr lang="en-GB" baseline="0" dirty="0"/>
              <a:t>.</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3176479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Case </a:t>
            </a:r>
            <a:r>
              <a:rPr lang="en-GB" dirty="0" err="1"/>
              <a:t>Insentitivity</a:t>
            </a:r>
            <a:r>
              <a:rPr lang="en-GB" dirty="0"/>
              <a:t>… We</a:t>
            </a:r>
            <a:r>
              <a:rPr lang="en-GB" baseline="0" dirty="0"/>
              <a:t> had a lot of discussions on this.</a:t>
            </a:r>
          </a:p>
          <a:p>
            <a:endParaRPr lang="en-GB" baseline="0" dirty="0"/>
          </a:p>
          <a:p>
            <a:r>
              <a:rPr lang="en-GB" baseline="0" dirty="0"/>
              <a:t>We have made the language case insensitive so it is less fussy to author.  However the main reason, was to make it easier to work with fields. </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3761950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Continuing</a:t>
            </a:r>
            <a:r>
              <a:rPr lang="en-GB" baseline="0" dirty="0"/>
              <a:t> with the Language..  Arcade does have a Type System</a:t>
            </a:r>
          </a:p>
          <a:p>
            <a:endParaRPr lang="en-GB" baseline="0" dirty="0"/>
          </a:p>
          <a:p>
            <a:r>
              <a:rPr lang="en-GB" baseline="0" dirty="0"/>
              <a:t>We have added GIS Specific types, like Feature, Point, Line, Polygon, MultiPoint.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417123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 there</a:t>
            </a:r>
            <a:r>
              <a:rPr lang="en-GB" baseline="0" dirty="0"/>
              <a:t> is a </a:t>
            </a:r>
            <a:r>
              <a:rPr lang="en-GB" baseline="0" dirty="0" err="1"/>
              <a:t>typesystem</a:t>
            </a:r>
            <a:r>
              <a:rPr lang="en-GB" baseline="0" dirty="0"/>
              <a:t>, there is Casting between types.</a:t>
            </a:r>
          </a:p>
          <a:p>
            <a:endParaRPr lang="en-GB" baseline="0" dirty="0"/>
          </a:p>
          <a:p>
            <a:r>
              <a:rPr lang="en-GB" baseline="0" dirty="0"/>
              <a:t>We had a lot of discussions on casting, and what was correct behaviour</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904915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As</a:t>
            </a:r>
            <a:r>
              <a:rPr lang="en-GB" baseline="0" dirty="0"/>
              <a:t> you would expect we have flow control statement and logic statement.</a:t>
            </a:r>
          </a:p>
          <a:p>
            <a:endParaRPr lang="en-GB" baseline="0" dirty="0"/>
          </a:p>
          <a:p>
            <a:r>
              <a:rPr lang="en-GB" baseline="0" dirty="0"/>
              <a:t>So we have IF… But you may also want to consider using IIF, Decode, and When, which allow you to use functional equivalence.</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498394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endParaRPr lang="en-US" dirty="0"/>
          </a:p>
          <a:p>
            <a:r>
              <a:rPr lang="en-GB" dirty="0"/>
              <a:t>For Statements….</a:t>
            </a:r>
          </a:p>
          <a:p>
            <a:endParaRPr lang="en-GB" dirty="0"/>
          </a:p>
          <a:p>
            <a:r>
              <a:rPr lang="en-GB" dirty="0"/>
              <a:t>You</a:t>
            </a:r>
            <a:r>
              <a:rPr lang="en-GB" baseline="0" dirty="0"/>
              <a:t> have break, return and continue all supported</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1796268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[DAVID]</a:t>
            </a:r>
          </a:p>
          <a:p>
            <a:endParaRPr lang="en-GB" dirty="0"/>
          </a:p>
          <a:p>
            <a:r>
              <a:rPr lang="en-GB" dirty="0"/>
              <a:t>In this session, we are going to give an Overview of Arcade… </a:t>
            </a:r>
            <a:r>
              <a:rPr lang="en-GB" baseline="0" dirty="0"/>
              <a:t> What it is, and why you would want to use it.</a:t>
            </a:r>
          </a:p>
          <a:p>
            <a:endParaRPr lang="en-GB" baseline="0" dirty="0"/>
          </a:p>
          <a:p>
            <a:r>
              <a:rPr lang="en-GB" baseline="0" dirty="0"/>
              <a:t>We are going to look at the language, and then lastly look at how you can use it in your own Apps, written in JavaScript.</a:t>
            </a:r>
          </a:p>
          <a:p>
            <a:endParaRPr lang="en-GB" dirty="0"/>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Now </a:t>
            </a:r>
            <a:r>
              <a:rPr lang="en-US" b="0" dirty="0"/>
              <a:t>Lets get into the really important questions. These are the questions we are</a:t>
            </a:r>
            <a:r>
              <a:rPr lang="en-US" b="0" baseline="0" dirty="0"/>
              <a:t> most commonly asked about Arcade</a:t>
            </a:r>
            <a:endParaRPr lang="en-US" b="0" dirty="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2027002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3804779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35877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We also have variables, that can assigned and </a:t>
            </a:r>
            <a:r>
              <a:rPr lang="en-GB" dirty="0" err="1"/>
              <a:t>reassined</a:t>
            </a:r>
            <a:r>
              <a:rPr lang="en-GB" dirty="0"/>
              <a:t>.</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1846656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GB" dirty="0"/>
              <a:t>[DAVID]</a:t>
            </a:r>
          </a:p>
          <a:p>
            <a:endParaRPr lang="en-GB" dirty="0"/>
          </a:p>
          <a:p>
            <a:r>
              <a:rPr lang="en-GB" dirty="0"/>
              <a:t>Playground</a:t>
            </a:r>
            <a:r>
              <a:rPr lang="en-GB" baseline="0" dirty="0"/>
              <a:t> – Hello World</a:t>
            </a:r>
          </a:p>
          <a:p>
            <a:endParaRPr lang="en-GB" baseline="0" dirty="0"/>
          </a:p>
          <a:p>
            <a:endParaRPr lang="en-GB" baseline="0" dirty="0"/>
          </a:p>
          <a:p>
            <a:r>
              <a:rPr lang="en-GB" baseline="0" dirty="0"/>
              <a:t>Website – Developers.arcgis.com/arcade.. Gives a run through of the language, Guide, Function Reference, and usefully a Playground.</a:t>
            </a:r>
          </a:p>
          <a:p>
            <a:endParaRPr lang="en-GB" baseline="0" dirty="0"/>
          </a:p>
          <a:p>
            <a:r>
              <a:rPr lang="en-GB" baseline="0" dirty="0"/>
              <a:t>Customary to do Hello World.   </a:t>
            </a:r>
          </a:p>
          <a:p>
            <a:endParaRPr lang="en-GB" baseline="0" dirty="0"/>
          </a:p>
          <a:p>
            <a:r>
              <a:rPr lang="en-GB" baseline="0" dirty="0"/>
              <a:t>This is a very simple expression, 1 line and getting a value.</a:t>
            </a:r>
          </a:p>
          <a:p>
            <a:endParaRPr lang="en-GB" baseline="0" dirty="0"/>
          </a:p>
          <a:p>
            <a:r>
              <a:rPr lang="en-GB" baseline="0" dirty="0"/>
              <a:t>A numerical expression, is evaluated and run.</a:t>
            </a:r>
          </a:p>
          <a:p>
            <a:endParaRPr lang="en-GB" baseline="0" dirty="0"/>
          </a:p>
          <a:p>
            <a:endParaRPr lang="en-GB" baseline="0" dirty="0"/>
          </a:p>
          <a:p>
            <a:r>
              <a:rPr lang="en-GB" baseline="0" dirty="0"/>
              <a:t>When we looked at where expressions can be used, we realised that we might need much more complex expressions. So we made the language more complicated.</a:t>
            </a:r>
          </a:p>
          <a:p>
            <a:endParaRPr lang="en-GB" baseline="0" dirty="0"/>
          </a:p>
          <a:p>
            <a:r>
              <a:rPr lang="en-GB" baseline="0" dirty="0"/>
              <a:t>I can declare a variable, and use a variable.</a:t>
            </a:r>
          </a:p>
          <a:p>
            <a:endParaRPr lang="en-GB" baseline="0" dirty="0"/>
          </a:p>
          <a:p>
            <a:r>
              <a:rPr lang="en-GB" baseline="0" dirty="0"/>
              <a:t>The language supports </a:t>
            </a:r>
            <a:r>
              <a:rPr lang="en-GB" baseline="0" dirty="0" err="1"/>
              <a:t>wrting</a:t>
            </a:r>
            <a:r>
              <a:rPr lang="en-GB" baseline="0" dirty="0"/>
              <a:t> functions</a:t>
            </a:r>
          </a:p>
          <a:p>
            <a:endParaRPr lang="en-GB" baseline="0" dirty="0"/>
          </a:p>
          <a:p>
            <a:r>
              <a:rPr lang="en-GB" baseline="0" dirty="0"/>
              <a:t>Function greet(person) {</a:t>
            </a:r>
          </a:p>
          <a:p>
            <a:endParaRPr lang="en-GB" baseline="0" dirty="0"/>
          </a:p>
          <a:p>
            <a:r>
              <a:rPr lang="en-GB" baseline="0" dirty="0"/>
              <a:t>}</a:t>
            </a:r>
          </a:p>
          <a:p>
            <a:endParaRPr lang="en-GB" baseline="0" dirty="0"/>
          </a:p>
          <a:p>
            <a:endParaRPr lang="en-GB" baseline="0" dirty="0"/>
          </a:p>
          <a:p>
            <a:r>
              <a:rPr lang="en-GB" baseline="0" dirty="0"/>
              <a:t>Greet(“everyone”)</a:t>
            </a:r>
          </a:p>
          <a:p>
            <a:endParaRPr lang="en-GB" baseline="0"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3709593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developers.arcgis.com</a:t>
            </a:r>
            <a:r>
              <a:rPr lang="en-GB" dirty="0"/>
              <a:t>/arcade/guide/profiles/</a:t>
            </a:r>
          </a:p>
          <a:p>
            <a:endParaRPr lang="en-GB" dirty="0"/>
          </a:p>
          <a:p>
            <a:r>
              <a:rPr lang="en-GB" dirty="0"/>
              <a:t>Open the playground</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3318269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GB" dirty="0"/>
              <a:t>Demo of the Playground</a:t>
            </a:r>
            <a:r>
              <a:rPr lang="en-GB" baseline="0" dirty="0"/>
              <a:t> and Profiles</a:t>
            </a:r>
          </a:p>
          <a:p>
            <a:endParaRPr lang="en-GB" baseline="0" dirty="0"/>
          </a:p>
          <a:p>
            <a:r>
              <a:rPr lang="en-US" dirty="0"/>
              <a:t>In</a:t>
            </a:r>
            <a:r>
              <a:rPr lang="en-US" baseline="0" dirty="0"/>
              <a:t> playground, look at the Labelling Profile,  or the Rendering Profile</a:t>
            </a:r>
          </a:p>
          <a:p>
            <a:endParaRPr lang="en-US" baseline="0" dirty="0"/>
          </a:p>
          <a:p>
            <a:r>
              <a:rPr lang="en-US" baseline="0" dirty="0"/>
              <a:t>You can explore and change parameters in the </a:t>
            </a:r>
            <a:r>
              <a:rPr lang="en-US" baseline="0" dirty="0" err="1"/>
              <a:t>Plaground</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1970614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[KRISTIAN]</a:t>
            </a:r>
          </a:p>
          <a:p>
            <a:r>
              <a:rPr lang="en-GB" dirty="0"/>
              <a:t>Now you have seen the language….</a:t>
            </a:r>
          </a:p>
          <a:p>
            <a:endParaRPr lang="en-GB" dirty="0"/>
          </a:p>
          <a:p>
            <a:r>
              <a:rPr lang="en-GB" dirty="0"/>
              <a:t>Lets look at more Complex Examples</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359605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[KRISTIAN]</a:t>
            </a:r>
          </a:p>
          <a:p>
            <a:r>
              <a:rPr lang="en-GB" dirty="0"/>
              <a:t>Now you have seen the language….</a:t>
            </a:r>
          </a:p>
          <a:p>
            <a:endParaRPr lang="en-GB" dirty="0"/>
          </a:p>
          <a:p>
            <a:r>
              <a:rPr lang="en-GB" dirty="0"/>
              <a:t>Lets look at more Complex Examples</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2219431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GB" dirty="0"/>
          </a:p>
          <a:p>
            <a:endParaRPr lang="en-GB" dirty="0"/>
          </a:p>
          <a:p>
            <a:r>
              <a:rPr lang="en-GB" dirty="0"/>
              <a:t>In the JS API, Arcade is exposed as</a:t>
            </a:r>
            <a:r>
              <a:rPr lang="en-GB" baseline="0" dirty="0"/>
              <a:t> properties of existing Classes.</a:t>
            </a:r>
          </a:p>
          <a:p>
            <a:endParaRPr lang="en-GB" baseline="0" dirty="0"/>
          </a:p>
          <a:p>
            <a:r>
              <a:rPr lang="en-GB" baseline="0" dirty="0"/>
              <a:t>So you can set </a:t>
            </a:r>
            <a:r>
              <a:rPr lang="en-GB" baseline="0" dirty="0" err="1"/>
              <a:t>valueExpression</a:t>
            </a:r>
            <a:r>
              <a:rPr lang="en-GB" baseline="0" dirty="0"/>
              <a:t> for </a:t>
            </a:r>
            <a:r>
              <a:rPr lang="en-GB" baseline="0" dirty="0" err="1"/>
              <a:t>ClassBreaksRenderer</a:t>
            </a:r>
            <a:r>
              <a:rPr lang="en-GB" baseline="0" dirty="0"/>
              <a:t> and </a:t>
            </a:r>
            <a:r>
              <a:rPr lang="en-GB" baseline="0" dirty="0" err="1"/>
              <a:t>UniqueValueRenderer</a:t>
            </a:r>
            <a:endParaRPr lang="en-GB" baseline="0" dirty="0"/>
          </a:p>
          <a:p>
            <a:endParaRPr lang="en-GB" baseline="0" dirty="0"/>
          </a:p>
          <a:p>
            <a:r>
              <a:rPr lang="en-GB" baseline="0" dirty="0"/>
              <a:t>You can set </a:t>
            </a:r>
            <a:r>
              <a:rPr lang="en-GB" baseline="0" dirty="0" err="1"/>
              <a:t>Color</a:t>
            </a:r>
            <a:r>
              <a:rPr lang="en-GB" baseline="0" dirty="0"/>
              <a:t>, Size, Opacity, Rotation Visual </a:t>
            </a:r>
            <a:r>
              <a:rPr lang="en-GB" baseline="0" dirty="0" err="1"/>
              <a:t>Varuables</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2174979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1662292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What</a:t>
            </a:r>
            <a:r>
              <a:rPr lang="en-US" b="0" baseline="0" dirty="0"/>
              <a:t> is Arcade….    We see Arcade is an Expression language that can be used across the ArcGIS platform.</a:t>
            </a:r>
          </a:p>
          <a:p>
            <a:endParaRPr lang="en-US" b="0" baseline="0" dirty="0"/>
          </a:p>
          <a:p>
            <a:r>
              <a:rPr lang="en-US" b="0" baseline="0" dirty="0"/>
              <a:t> You can use them in Online, Pro, Web Apps, Other Apps, Runtime APIs, SDKs, </a:t>
            </a:r>
            <a:r>
              <a:rPr lang="en-US" b="0" baseline="0" dirty="0" err="1"/>
              <a:t>Javascript</a:t>
            </a:r>
            <a:r>
              <a:rPr lang="en-US" b="0" baseline="0" dirty="0"/>
              <a:t> API.</a:t>
            </a:r>
          </a:p>
          <a:p>
            <a:endParaRPr lang="en-US" b="0" baseline="0" dirty="0"/>
          </a:p>
          <a:p>
            <a:r>
              <a:rPr lang="en-US" b="0" baseline="0" dirty="0"/>
              <a:t>When I refer to an expression language. We are writing expressions that can be embedded in the </a:t>
            </a:r>
            <a:r>
              <a:rPr lang="en-US" b="0" baseline="0" dirty="0" err="1"/>
              <a:t>WebMap</a:t>
            </a:r>
            <a:r>
              <a:rPr lang="en-US" b="0" baseline="0" dirty="0"/>
              <a:t> or the </a:t>
            </a:r>
            <a:r>
              <a:rPr lang="en-US" b="0" baseline="0" dirty="0" err="1"/>
              <a:t>Webscene</a:t>
            </a:r>
            <a:r>
              <a:rPr lang="en-US" b="0" baseline="0" dirty="0"/>
              <a:t>. We want </a:t>
            </a:r>
            <a:r>
              <a:rPr lang="en-US" b="0" baseline="0" dirty="0" err="1"/>
              <a:t>texpressions</a:t>
            </a:r>
            <a:r>
              <a:rPr lang="en-US" b="0" baseline="0" dirty="0"/>
              <a:t> that give extra logic for how a map should be rendered.  We want it to Portable. That extra logic to make  maps that touch more dynamic</a:t>
            </a:r>
          </a:p>
          <a:p>
            <a:endParaRPr lang="en-US" b="0" dirty="0"/>
          </a:p>
          <a:p>
            <a:endParaRPr lang="en-US" b="0" dirty="0"/>
          </a:p>
          <a:p>
            <a:endParaRPr lang="en-US" b="0" dirty="0"/>
          </a:p>
          <a:p>
            <a:endParaRPr lang="en-US" b="0" dirty="0"/>
          </a:p>
          <a:p>
            <a:r>
              <a:rPr lang="en-US" b="0" dirty="0"/>
              <a:t>Explain</a:t>
            </a:r>
            <a:r>
              <a:rPr lang="en-US" b="0" baseline="0" dirty="0"/>
              <a:t> ….. </a:t>
            </a:r>
          </a:p>
          <a:p>
            <a:r>
              <a:rPr lang="en-US" b="0" baseline="0" dirty="0"/>
              <a:t>  -&gt; History of calling Languages After Street Furniture  -&gt; Avenue</a:t>
            </a:r>
          </a:p>
          <a:p>
            <a:r>
              <a:rPr lang="en-US" b="0" baseline="0" dirty="0"/>
              <a:t>-&gt; UK Connection… One of the Development Teams was in Wales</a:t>
            </a:r>
          </a:p>
          <a:p>
            <a:r>
              <a:rPr lang="en-US" b="0" baseline="0" dirty="0"/>
              <a:t>-&gt; Arcade a Smaller, Safer Shopping Street</a:t>
            </a:r>
          </a:p>
          <a:p>
            <a:r>
              <a:rPr lang="en-US" b="0" baseline="0" dirty="0"/>
              <a:t>-&gt;  Seemed to Work… We did consider other names… Boulevard, Roundabout</a:t>
            </a:r>
          </a:p>
          <a:p>
            <a:endParaRPr lang="en-US" b="0" baseline="0" dirty="0"/>
          </a:p>
          <a:p>
            <a:endParaRPr lang="en-US" b="0"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5007471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In 3.23, It is</a:t>
            </a:r>
            <a:r>
              <a:rPr lang="en-GB" baseline="0" dirty="0"/>
              <a:t> also supported for Labelling Expressions.. Here is an example</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3050300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4691010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[KRISTIAN]</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3566304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Popup template app</a:t>
            </a:r>
          </a:p>
          <a:p>
            <a:r>
              <a:rPr lang="en-US" dirty="0"/>
              <a:t>Smart mapping workflows</a:t>
            </a:r>
          </a:p>
          <a:p>
            <a:r>
              <a:rPr lang="en-US" dirty="0"/>
              <a:t>Policy apps (talk to Jim H)</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28593960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a:p>
        </p:txBody>
      </p:sp>
    </p:spTree>
    <p:extLst>
      <p:ext uri="{BB962C8B-B14F-4D97-AF65-F5344CB8AC3E}">
        <p14:creationId xmlns:p14="http://schemas.microsoft.com/office/powerpoint/2010/main" val="4150393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a:p>
        </p:txBody>
      </p:sp>
    </p:spTree>
    <p:extLst>
      <p:ext uri="{BB962C8B-B14F-4D97-AF65-F5344CB8AC3E}">
        <p14:creationId xmlns:p14="http://schemas.microsoft.com/office/powerpoint/2010/main" val="6857185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23270402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2710524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a:t>We want to added more functions, to make Arcade more powerful</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28894000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a:p>
          <a:p>
            <a:endParaRPr lang="en-GB" dirty="0"/>
          </a:p>
          <a:p>
            <a:r>
              <a:rPr lang="en-GB" dirty="0"/>
              <a:t>A big headache with any language or</a:t>
            </a:r>
            <a:r>
              <a:rPr lang="en-GB" baseline="0" dirty="0"/>
              <a:t> script expression.. Whether it is an Excel Formula, ActionScript, JavaScript or C# is where to find resources.</a:t>
            </a:r>
          </a:p>
          <a:p>
            <a:endParaRPr lang="en-GB" baseline="0" dirty="0"/>
          </a:p>
          <a:p>
            <a:r>
              <a:rPr lang="en-GB" baseline="0" dirty="0"/>
              <a:t>We have spent a bit of time putting together the help for Arcade online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39</a:t>
            </a:fld>
            <a:endParaRPr lang="en-US" dirty="0"/>
          </a:p>
        </p:txBody>
      </p:sp>
    </p:spTree>
    <p:extLst>
      <p:ext uri="{BB962C8B-B14F-4D97-AF65-F5344CB8AC3E}">
        <p14:creationId xmlns:p14="http://schemas.microsoft.com/office/powerpoint/2010/main" val="243263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[DAVID]</a:t>
            </a:r>
          </a:p>
          <a:p>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It is important to say what Arcade is NOT.  It is not meant to be a full programming language</a:t>
            </a:r>
            <a:r>
              <a:rPr lang="en-GB" baseline="0" dirty="0"/>
              <a:t> or scripting </a:t>
            </a:r>
            <a:r>
              <a:rPr lang="en-GB" baseline="0" dirty="0" err="1"/>
              <a:t>langage</a:t>
            </a:r>
            <a:r>
              <a:rPr lang="en-GB" baseline="0" dirty="0"/>
              <a:t>. Its goal is to be lightweight, equivalent </a:t>
            </a:r>
            <a:r>
              <a:rPr lang="en-GB" baseline="0" dirty="0" err="1"/>
              <a:t>equivalent</a:t>
            </a:r>
            <a:r>
              <a:rPr lang="en-GB" baseline="0" dirty="0"/>
              <a:t> to an Excel Spreadsheet cell calculation.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a:t>That’s a good way of thinking about it… It takes input values, applies logic, and gives you an output value.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a:t>   </a:t>
            </a:r>
            <a:r>
              <a:rPr lang="en-GB" dirty="0"/>
              <a:t>It is simply</a:t>
            </a:r>
            <a:r>
              <a:rPr lang="en-GB" baseline="0" dirty="0"/>
              <a:t> intended to take input values, evaluate them, and return a result value.</a:t>
            </a:r>
            <a:endParaRPr lang="en-GB" dirty="0"/>
          </a:p>
          <a:p>
            <a:endParaRPr lang="en-GB" dirty="0"/>
          </a:p>
          <a:p>
            <a:r>
              <a:rPr lang="en-GB" dirty="0"/>
              <a:t>We</a:t>
            </a:r>
            <a:r>
              <a:rPr lang="en-GB" baseline="0" dirty="0"/>
              <a:t> see this being useful in the embedded scenarios.. Such as deciding how features should be rendered, or what a label expression., varying the symbols</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10315645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40</a:t>
            </a:fld>
            <a:endParaRPr lang="en-US" dirty="0"/>
          </a:p>
        </p:txBody>
      </p:sp>
    </p:spTree>
    <p:extLst>
      <p:ext uri="{BB962C8B-B14F-4D97-AF65-F5344CB8AC3E}">
        <p14:creationId xmlns:p14="http://schemas.microsoft.com/office/powerpoint/2010/main" val="641776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41</a:t>
            </a:fld>
            <a:endParaRPr lang="en-US"/>
          </a:p>
        </p:txBody>
      </p:sp>
    </p:spTree>
    <p:extLst>
      <p:ext uri="{BB962C8B-B14F-4D97-AF65-F5344CB8AC3E}">
        <p14:creationId xmlns:p14="http://schemas.microsoft.com/office/powerpoint/2010/main" val="3855248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42</a:t>
            </a:fld>
            <a:endParaRPr lang="en-US"/>
          </a:p>
        </p:txBody>
      </p:sp>
    </p:spTree>
    <p:extLst>
      <p:ext uri="{BB962C8B-B14F-4D97-AF65-F5344CB8AC3E}">
        <p14:creationId xmlns:p14="http://schemas.microsoft.com/office/powerpoint/2010/main" val="31522560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i-FI" dirty="0"/>
              <a:t>G243257</a:t>
            </a:r>
            <a:r>
              <a:rPr lang="fi-FI" baseline="0" dirty="0"/>
              <a:t> </a:t>
            </a:r>
            <a:r>
              <a:rPr lang="fi-FI" dirty="0" err="1"/>
              <a:t>DevSummit</a:t>
            </a:r>
            <a:r>
              <a:rPr lang="fi-FI" baseline="0" dirty="0"/>
              <a:t> </a:t>
            </a:r>
            <a:r>
              <a:rPr lang="en-US" dirty="0"/>
              <a:t>2019 Template for </a:t>
            </a:r>
            <a:r>
              <a:rPr lang="en-US" dirty="0" err="1"/>
              <a:t>Esri</a:t>
            </a:r>
            <a:r>
              <a:rPr lang="en-US" dirty="0"/>
              <a:t> staff</a:t>
            </a: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43</a:t>
            </a:fld>
            <a:endParaRPr lang="en-US"/>
          </a:p>
        </p:txBody>
      </p:sp>
    </p:spTree>
    <p:extLst>
      <p:ext uri="{BB962C8B-B14F-4D97-AF65-F5344CB8AC3E}">
        <p14:creationId xmlns:p14="http://schemas.microsoft.com/office/powerpoint/2010/main" val="27785085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44</a:t>
            </a:fld>
            <a:endParaRPr lang="en-US"/>
          </a:p>
        </p:txBody>
      </p:sp>
    </p:spTree>
    <p:extLst>
      <p:ext uri="{BB962C8B-B14F-4D97-AF65-F5344CB8AC3E}">
        <p14:creationId xmlns:p14="http://schemas.microsoft.com/office/powerpoint/2010/main" val="22204552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45</a:t>
            </a:fld>
            <a:endParaRPr lang="en-US"/>
          </a:p>
        </p:txBody>
      </p:sp>
    </p:spTree>
    <p:extLst>
      <p:ext uri="{BB962C8B-B14F-4D97-AF65-F5344CB8AC3E}">
        <p14:creationId xmlns:p14="http://schemas.microsoft.com/office/powerpoint/2010/main" val="25493278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46</a:t>
            </a:fld>
            <a:endParaRPr lang="en-US"/>
          </a:p>
        </p:txBody>
      </p:sp>
    </p:spTree>
    <p:extLst>
      <p:ext uri="{BB962C8B-B14F-4D97-AF65-F5344CB8AC3E}">
        <p14:creationId xmlns:p14="http://schemas.microsoft.com/office/powerpoint/2010/main" val="11803718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47</a:t>
            </a:fld>
            <a:endParaRPr lang="en-US"/>
          </a:p>
        </p:txBody>
      </p:sp>
    </p:spTree>
    <p:extLst>
      <p:ext uri="{BB962C8B-B14F-4D97-AF65-F5344CB8AC3E}">
        <p14:creationId xmlns:p14="http://schemas.microsoft.com/office/powerpoint/2010/main" val="37357046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48</a:t>
            </a:fld>
            <a:endParaRPr lang="en-US"/>
          </a:p>
        </p:txBody>
      </p:sp>
    </p:spTree>
    <p:extLst>
      <p:ext uri="{BB962C8B-B14F-4D97-AF65-F5344CB8AC3E}">
        <p14:creationId xmlns:p14="http://schemas.microsoft.com/office/powerpoint/2010/main" val="9224353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49</a:t>
            </a:fld>
            <a:endParaRPr lang="en-US"/>
          </a:p>
        </p:txBody>
      </p:sp>
    </p:spTree>
    <p:extLst>
      <p:ext uri="{BB962C8B-B14F-4D97-AF65-F5344CB8AC3E}">
        <p14:creationId xmlns:p14="http://schemas.microsoft.com/office/powerpoint/2010/main" val="639185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Consistency with places where there are expressions – </a:t>
            </a:r>
            <a:r>
              <a:rPr lang="en-GB" baseline="0" dirty="0" err="1"/>
              <a:t>Labeling</a:t>
            </a:r>
            <a:endParaRPr lang="en-GB" baseline="0" dirty="0"/>
          </a:p>
          <a:p>
            <a:r>
              <a:rPr lang="en-GB" baseline="0" dirty="0"/>
              <a:t>Sometimes you need a quick, simple way to calculate a value for visualizations, popups, labels, etc (without calculating them in the service)</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1052482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[DAVID]</a:t>
            </a:r>
          </a:p>
          <a:p>
            <a:endParaRPr lang="en-US" dirty="0"/>
          </a:p>
          <a:p>
            <a:r>
              <a:rPr lang="en-US" dirty="0"/>
              <a:t>Next Question… Why</a:t>
            </a:r>
            <a:r>
              <a:rPr lang="en-US" baseline="0" dirty="0"/>
              <a:t> is it called Arcade.</a:t>
            </a:r>
          </a:p>
          <a:p>
            <a:endParaRPr lang="en-US" baseline="0" dirty="0"/>
          </a:p>
          <a:p>
            <a:r>
              <a:rPr lang="en-US" dirty="0"/>
              <a:t>Have</a:t>
            </a:r>
            <a:r>
              <a:rPr lang="en-US" baseline="0" dirty="0"/>
              <a:t> to be honest, not named after Arcade Games… Its named after the Archways, or Covered Passageways.</a:t>
            </a:r>
          </a:p>
          <a:p>
            <a:endParaRPr lang="en-US" baseline="0" dirty="0"/>
          </a:p>
          <a:p>
            <a:r>
              <a:rPr lang="en-US" baseline="0" dirty="0"/>
              <a:t>Part of the reason we came up with </a:t>
            </a:r>
            <a:r>
              <a:rPr lang="en-US" baseline="0" dirty="0" err="1"/>
              <a:t>thename</a:t>
            </a:r>
            <a:r>
              <a:rPr lang="en-US" baseline="0" dirty="0"/>
              <a:t> Arcade, is because we had to…We kept on referring to it as that Expression Language, or the ArcGIS Expression language, we needed to give it a name</a:t>
            </a:r>
          </a:p>
          <a:p>
            <a:endParaRPr lang="en-US" baseline="0" dirty="0"/>
          </a:p>
          <a:p>
            <a:r>
              <a:rPr lang="en-US" baseline="0" dirty="0"/>
              <a:t>When we discussed it in the team, we discussed that quite a lot of projects and other languages developed by ESRI had been named after Roads or Streets. We had Avenue, and a number of internal projects similarly named.  So we started looking for a road name  or something to do with roads. A big part of the development team for Arcade was in the UK, in the Cardiff office. So we were looking for a something with a slightly anglicized feel to it.  so Arcade fitted this.  We quickly rejected </a:t>
            </a:r>
            <a:r>
              <a:rPr lang="en-US" baseline="0" dirty="0" err="1"/>
              <a:t>roundabaout</a:t>
            </a:r>
            <a:r>
              <a:rPr lang="en-US" baseline="0" dirty="0"/>
              <a:t> and other such names.  </a:t>
            </a:r>
          </a:p>
          <a:p>
            <a:endParaRPr lang="en-US" baseline="0" dirty="0"/>
          </a:p>
          <a:p>
            <a:r>
              <a:rPr lang="en-US" baseline="0" dirty="0"/>
              <a:t>Arcade seemed to fit . When we think about Arcades, we think of very self contained, sheltered shopping streets, which kind of fitted what we were trying to do with the language.  </a:t>
            </a:r>
          </a:p>
          <a:p>
            <a:endParaRPr lang="en-US" baseline="0" dirty="0"/>
          </a:p>
          <a:p>
            <a:r>
              <a:rPr lang="en-US" baseline="0" dirty="0"/>
              <a:t>The other reason we called it Arcade, is because it had Arc in the title, so we really couldn’t go wrong with that. That is how we got to the name Arcade.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4140674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r>
              <a:rPr lang="en-US" b="0" dirty="0"/>
              <a:t>This is a question… We are asked a lot……..    Why</a:t>
            </a:r>
            <a:r>
              <a:rPr lang="en-US" b="0" baseline="0" dirty="0"/>
              <a:t> have we created another language.</a:t>
            </a:r>
            <a:endParaRPr lang="en-US" b="0" dirty="0"/>
          </a:p>
          <a:p>
            <a:endParaRPr lang="en-US" b="0" baseline="0" dirty="0"/>
          </a:p>
          <a:p>
            <a:r>
              <a:rPr lang="en-US" b="0" baseline="0" dirty="0"/>
              <a:t>Why another language, there are so many to choose from..  When we went to create the word cloud on this slide, we went onto Wikipedia to get a list of languages and there are literally hundreds of languages.</a:t>
            </a:r>
          </a:p>
          <a:p>
            <a:endParaRPr lang="en-US" b="0" baseline="0" dirty="0"/>
          </a:p>
          <a:p>
            <a:r>
              <a:rPr lang="en-US" b="0" baseline="0" dirty="0"/>
              <a:t>We really did think long and hard before embarking on writing Arcade… but there were very specific problems we were trying to solve.</a:t>
            </a:r>
          </a:p>
          <a:p>
            <a:endParaRPr lang="en-US" b="0" baseline="0" dirty="0"/>
          </a:p>
          <a:p>
            <a:r>
              <a:rPr lang="en-US" b="0" baseline="0" dirty="0"/>
              <a:t>To best explain this, we need to look at the ArcGIS platform</a:t>
            </a:r>
          </a:p>
          <a:p>
            <a:endParaRPr lang="en-US" b="0" baseline="0"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3014451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a:p>
            <a:endParaRPr lang="en-US" dirty="0"/>
          </a:p>
          <a:p>
            <a:endParaRPr lang="en-US" dirty="0"/>
          </a:p>
          <a:p>
            <a:r>
              <a:rPr lang="en-US" dirty="0"/>
              <a:t>The big</a:t>
            </a:r>
            <a:r>
              <a:rPr lang="en-US" baseline="0" dirty="0"/>
              <a:t> part of the platform is about Sharing.  We want to author maps and analysis and publish to the web, and share with as many people as possible.</a:t>
            </a:r>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3377482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[DAVID]</a:t>
            </a:r>
          </a:p>
          <a:p>
            <a:endParaRPr lang="en-US" dirty="0"/>
          </a:p>
          <a:p>
            <a:r>
              <a:rPr lang="en-GB" baseline="0" dirty="0"/>
              <a:t>When we look at putting scripting logic in a Runtime App, or a Web Page, we come across very specific issues.</a:t>
            </a:r>
          </a:p>
          <a:p>
            <a:endParaRPr lang="en-GB" baseline="0" dirty="0"/>
          </a:p>
          <a:p>
            <a:r>
              <a:rPr lang="en-GB" baseline="0" dirty="0"/>
              <a:t>The size of the scripting engine.  Phone apps are kept very small.  Putting a full Scripting Engine like Python or </a:t>
            </a:r>
            <a:r>
              <a:rPr lang="en-GB" baseline="0" dirty="0" err="1"/>
              <a:t>Javascript</a:t>
            </a:r>
            <a:r>
              <a:rPr lang="en-GB" baseline="0" dirty="0"/>
              <a:t> adds a significant size to the download.</a:t>
            </a:r>
          </a:p>
          <a:p>
            <a:endParaRPr lang="en-GB" baseline="0" dirty="0"/>
          </a:p>
          <a:p>
            <a:r>
              <a:rPr lang="en-GB" baseline="0" dirty="0"/>
              <a:t>Security is an issue on these devices/apps.  You cannot just run script, as a fully scripting language can do many unauthorised actions.  Similarly with Web Pages, you cannot download and execute any arbitrary </a:t>
            </a:r>
            <a:r>
              <a:rPr lang="en-GB" baseline="0" dirty="0" err="1"/>
              <a:t>Javascript</a:t>
            </a:r>
            <a:r>
              <a:rPr lang="en-GB" baseline="0" dirty="0"/>
              <a:t>… That introduces security vulnerabilities, and cross site scripting attacks.</a:t>
            </a:r>
          </a:p>
          <a:p>
            <a:endParaRPr lang="en-GB" dirty="0"/>
          </a:p>
          <a:p>
            <a:r>
              <a:rPr lang="en-GB" dirty="0"/>
              <a:t>This</a:t>
            </a:r>
            <a:r>
              <a:rPr lang="en-GB" baseline="0" dirty="0"/>
              <a:t> lead us to a set of Goals for the Arcade Language</a:t>
            </a:r>
            <a:endParaRPr lang="en-GB"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20346911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2/15/19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2/15/19</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2/15/19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2/15/19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2/15/19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2/15/19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2/15/19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2/15/19</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2/15/19</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2/15/19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2/15/19</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2/15/19</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2/15/19</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2/15/19</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developers.arcgis.com/arcade/guide/types/#featur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developers.arcgis.com/arcade/guide/profile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8.jp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8" Type="http://schemas.openxmlformats.org/officeDocument/2006/relationships/hyperlink" Target="https://blogs.esri.com/esri/arcgis/2017/05/23/creating-a-predominance-visualization-with-arcade/" TargetMode="External"/><Relationship Id="rId3" Type="http://schemas.openxmlformats.org/officeDocument/2006/relationships/image" Target="../media/image5.png"/><Relationship Id="rId7" Type="http://schemas.openxmlformats.org/officeDocument/2006/relationships/hyperlink" Target="https://blogs.esri.com/esri/arcgis/2017/10/18/unwinding-the-clock-visualizing-time-with-arcade/"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developers.arcgis.com/javascript/latest/guide/arcade/index.html" TargetMode="External"/><Relationship Id="rId5" Type="http://schemas.openxmlformats.org/officeDocument/2006/relationships/hyperlink" Target="https://developers.arcgis.com/arcade/playground/" TargetMode="External"/><Relationship Id="rId4" Type="http://schemas.openxmlformats.org/officeDocument/2006/relationships/hyperlink" Target="https://developers.arcgis.com/arcad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image" Target="../media/image15.png"/><Relationship Id="rId5" Type="http://schemas.openxmlformats.org/officeDocument/2006/relationships/diagramLayout" Target="../diagrams/layout2.xml"/><Relationship Id="rId10" Type="http://schemas.openxmlformats.org/officeDocument/2006/relationships/image" Target="../media/image14.png"/><Relationship Id="rId4" Type="http://schemas.openxmlformats.org/officeDocument/2006/relationships/diagramData" Target="../diagrams/data2.xml"/><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background"/>
          <p:cNvGrpSpPr/>
          <p:nvPr/>
        </p:nvGrpSpPr>
        <p:grpSpPr>
          <a:xfrm>
            <a:off x="0" y="-16008"/>
            <a:ext cx="12219008" cy="6888968"/>
            <a:chOff x="0" y="-16008"/>
            <a:chExt cx="12219008" cy="6888968"/>
          </a:xfrm>
        </p:grpSpPr>
        <p:sp>
          <p:nvSpPr>
            <p:cNvPr id="3" name="Rectangle 2"/>
            <p:cNvSpPr/>
            <p:nvPr/>
          </p:nvSpPr>
          <p:spPr bwMode="auto">
            <a:xfrm>
              <a:off x="0" y="0"/>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keyart1"/>
            <p:cNvPicPr>
              <a:picLocks noChangeAspect="1"/>
            </p:cNvPicPr>
            <p:nvPr/>
          </p:nvPicPr>
          <p:blipFill rotWithShape="1">
            <a:blip r:embed="rId3">
              <a:extLst>
                <a:ext uri="{28A0092B-C50C-407E-A947-70E740481C1C}">
                  <a14:useLocalDpi xmlns:a14="http://schemas.microsoft.com/office/drawing/2010/main" val="0"/>
                </a:ext>
              </a:extLst>
            </a:blip>
            <a:srcRect l="50757"/>
            <a:stretch/>
          </p:blipFill>
          <p:spPr>
            <a:xfrm>
              <a:off x="6222449" y="11575"/>
              <a:ext cx="5996559" cy="6849810"/>
            </a:xfrm>
            <a:prstGeom prst="rect">
              <a:avLst/>
            </a:prstGeom>
          </p:spPr>
        </p:pic>
        <p:pic>
          <p:nvPicPr>
            <p:cNvPr id="17" name="keyart2"/>
            <p:cNvPicPr>
              <a:picLocks noChangeAspect="1"/>
            </p:cNvPicPr>
            <p:nvPr/>
          </p:nvPicPr>
          <p:blipFill rotWithShape="1">
            <a:blip r:embed="rId3">
              <a:extLst>
                <a:ext uri="{28A0092B-C50C-407E-A947-70E740481C1C}">
                  <a14:useLocalDpi xmlns:a14="http://schemas.microsoft.com/office/drawing/2010/main" val="0"/>
                </a:ext>
              </a:extLst>
            </a:blip>
            <a:srcRect l="2" r="72434" b="68401"/>
            <a:stretch/>
          </p:blipFill>
          <p:spPr>
            <a:xfrm>
              <a:off x="0" y="-16008"/>
              <a:ext cx="3356658" cy="2164466"/>
            </a:xfrm>
            <a:prstGeom prst="rect">
              <a:avLst/>
            </a:prstGeom>
          </p:spPr>
        </p:pic>
        <p:sp>
          <p:nvSpPr>
            <p:cNvPr id="22" name="shading (lower right)">
              <a:extLst>
                <a:ext uri="{FF2B5EF4-FFF2-40B4-BE49-F238E27FC236}">
                  <a16:creationId xmlns:a16="http://schemas.microsoft.com/office/drawing/2014/main" id="{C0783C77-C7D8-1647-BFDB-8532B647668C}"/>
                </a:ext>
              </a:extLst>
            </p:cNvPr>
            <p:cNvSpPr/>
            <p:nvPr/>
          </p:nvSpPr>
          <p:spPr bwMode="auto">
            <a:xfrm>
              <a:off x="4988019" y="3954330"/>
              <a:ext cx="7221131" cy="2918630"/>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8" name="Esri Logo (white)">
              <a:extLst>
                <a:ext uri="{FF2B5EF4-FFF2-40B4-BE49-F238E27FC236}">
                  <a16:creationId xmlns:a16="http://schemas.microsoft.com/office/drawing/2014/main" id="{C3F3808C-4AB0-324A-9750-25578D05388C}"/>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r="33880"/>
            <a:stretch/>
          </p:blipFill>
          <p:spPr>
            <a:xfrm>
              <a:off x="1022493" y="1010040"/>
              <a:ext cx="1871178" cy="874991"/>
            </a:xfrm>
            <a:prstGeom prst="rect">
              <a:avLst/>
            </a:prstGeom>
          </p:spPr>
        </p:pic>
      </p:grpSp>
      <p:sp>
        <p:nvSpPr>
          <p:cNvPr id="24" name="Presenter Subtitle">
            <a:extLst>
              <a:ext uri="{FF2B5EF4-FFF2-40B4-BE49-F238E27FC236}">
                <a16:creationId xmlns:a16="http://schemas.microsoft.com/office/drawing/2014/main" id="{37F4B2CF-A224-604B-B851-520F8016EAB1}"/>
              </a:ext>
            </a:extLst>
          </p:cNvPr>
          <p:cNvSpPr txBox="1">
            <a:spLocks/>
          </p:cNvSpPr>
          <p:nvPr/>
        </p:nvSpPr>
        <p:spPr bwMode="white">
          <a:xfrm>
            <a:off x="1265561" y="5717894"/>
            <a:ext cx="6211685" cy="447004"/>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Aft>
                <a:spcPts val="0"/>
              </a:spcAft>
            </a:pPr>
            <a:r>
              <a:rPr lang="en-US" sz="1200" dirty="0">
                <a:solidFill>
                  <a:schemeClr val="bg2">
                    <a:lumMod val="40000"/>
                    <a:lumOff val="60000"/>
                    <a:alpha val="50000"/>
                  </a:schemeClr>
                </a:solidFill>
              </a:rPr>
              <a:t>2019 ESRI DEVELOPER SUMMIT</a:t>
            </a:r>
          </a:p>
          <a:p>
            <a:pPr algn="l">
              <a:spcAft>
                <a:spcPts val="0"/>
              </a:spcAft>
            </a:pPr>
            <a:r>
              <a:rPr lang="en-US" sz="1200" dirty="0">
                <a:solidFill>
                  <a:schemeClr val="bg2">
                    <a:lumMod val="40000"/>
                    <a:lumOff val="60000"/>
                    <a:alpha val="50000"/>
                  </a:schemeClr>
                </a:solidFill>
              </a:rPr>
              <a:t>Palm Springs, CA</a:t>
            </a:r>
          </a:p>
        </p:txBody>
      </p:sp>
      <p:sp>
        <p:nvSpPr>
          <p:cNvPr id="21" name="Presenter Subtitle">
            <a:extLst>
              <a:ext uri="{FF2B5EF4-FFF2-40B4-BE49-F238E27FC236}">
                <a16:creationId xmlns:a16="http://schemas.microsoft.com/office/drawing/2014/main" id="{37F4B2CF-A224-604B-B851-520F8016EAB1}"/>
              </a:ext>
            </a:extLst>
          </p:cNvPr>
          <p:cNvSpPr>
            <a:spLocks noGrp="1"/>
          </p:cNvSpPr>
          <p:nvPr>
            <p:ph type="subTitle" idx="1"/>
          </p:nvPr>
        </p:nvSpPr>
        <p:spPr>
          <a:xfrm>
            <a:off x="1265561" y="3695044"/>
            <a:ext cx="6778794" cy="914400"/>
          </a:xfrm>
        </p:spPr>
        <p:txBody>
          <a:bodyPr/>
          <a:lstStyle/>
          <a:p>
            <a:pPr algn="l"/>
            <a:r>
              <a:rPr lang="en-US" sz="1800" dirty="0">
                <a:cs typeface="Avenir LT Std 65 Medium" charset="0"/>
              </a:rPr>
              <a:t>Kristian Ekenes &amp; </a:t>
            </a:r>
            <a:r>
              <a:rPr lang="en-US" sz="1800" dirty="0" err="1">
                <a:cs typeface="Avenir LT Std 65 Medium" charset="0"/>
              </a:rPr>
              <a:t>MohanRaj</a:t>
            </a:r>
            <a:r>
              <a:rPr lang="en-US" sz="1800" dirty="0">
                <a:cs typeface="Avenir LT Std 65 Medium" charset="0"/>
              </a:rPr>
              <a:t> </a:t>
            </a:r>
            <a:r>
              <a:rPr lang="en-US" sz="1800" dirty="0" err="1">
                <a:cs typeface="Avenir LT Std 65 Medium" charset="0"/>
              </a:rPr>
              <a:t>Balumuri</a:t>
            </a:r>
            <a:endParaRPr lang="en-US" sz="1800" dirty="0">
              <a:cs typeface="Avenir LT Std 65 Medium" charset="0"/>
            </a:endParaRPr>
          </a:p>
        </p:txBody>
      </p:sp>
      <p:sp>
        <p:nvSpPr>
          <p:cNvPr id="20" name="Presentation Title">
            <a:extLst>
              <a:ext uri="{FF2B5EF4-FFF2-40B4-BE49-F238E27FC236}">
                <a16:creationId xmlns:a16="http://schemas.microsoft.com/office/drawing/2014/main" id="{AAB9D336-F351-EB47-8891-FC2F845FDB1D}"/>
              </a:ext>
            </a:extLst>
          </p:cNvPr>
          <p:cNvSpPr>
            <a:spLocks noGrp="1"/>
          </p:cNvSpPr>
          <p:nvPr>
            <p:ph type="ctrTitle"/>
          </p:nvPr>
        </p:nvSpPr>
        <p:spPr>
          <a:xfrm>
            <a:off x="1265561" y="2658019"/>
            <a:ext cx="9140080" cy="914400"/>
          </a:xfrm>
        </p:spPr>
        <p:txBody>
          <a:bodyPr/>
          <a:lstStyle/>
          <a:p>
            <a:pPr algn="l"/>
            <a:r>
              <a:rPr lang="en-GB" sz="4000" dirty="0">
                <a:cs typeface="AvenirNext LT Pro Demi"/>
              </a:rPr>
              <a:t>ArcGIS API for JavaScript: Using Arcade with your Apps</a:t>
            </a:r>
            <a:endParaRPr lang="en-US" sz="4000" b="0" dirty="0"/>
          </a:p>
        </p:txBody>
      </p:sp>
    </p:spTree>
    <p:extLst>
      <p:ext uri="{BB962C8B-B14F-4D97-AF65-F5344CB8AC3E}">
        <p14:creationId xmlns:p14="http://schemas.microsoft.com/office/powerpoint/2010/main" val="1119277073"/>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5F80006-E73B-B645-BA43-53D9C0AA4853}"/>
              </a:ext>
            </a:extLst>
          </p:cNvPr>
          <p:cNvGrpSpPr/>
          <p:nvPr/>
        </p:nvGrpSpPr>
        <p:grpSpPr>
          <a:xfrm>
            <a:off x="-43251" y="0"/>
            <a:ext cx="12252401" cy="6858000"/>
            <a:chOff x="-43251" y="0"/>
            <a:chExt cx="12252401" cy="6858000"/>
          </a:xfrm>
        </p:grpSpPr>
        <p:sp>
          <p:nvSpPr>
            <p:cNvPr id="9" name="Rectangle 8">
              <a:extLst>
                <a:ext uri="{FF2B5EF4-FFF2-40B4-BE49-F238E27FC236}">
                  <a16:creationId xmlns:a16="http://schemas.microsoft.com/office/drawing/2014/main" id="{81268FBC-B1BC-A74C-9B2F-A7490AFF4DE7}"/>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keyart3">
              <a:extLst>
                <a:ext uri="{FF2B5EF4-FFF2-40B4-BE49-F238E27FC236}">
                  <a16:creationId xmlns:a16="http://schemas.microsoft.com/office/drawing/2014/main" id="{21633214-FA7D-894C-8212-49B63EFB37B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1" name="shading (lower right)">
              <a:extLst>
                <a:ext uri="{FF2B5EF4-FFF2-40B4-BE49-F238E27FC236}">
                  <a16:creationId xmlns:a16="http://schemas.microsoft.com/office/drawing/2014/main" id="{EEAF2A53-A74D-5E4C-A23A-45346E2C92CA}"/>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Arcade Goals</a:t>
            </a:r>
            <a:endParaRPr lang="en-GB" sz="3200" dirty="0"/>
          </a:p>
        </p:txBody>
      </p:sp>
      <p:sp>
        <p:nvSpPr>
          <p:cNvPr id="7" name="Content Placeholder 2"/>
          <p:cNvSpPr>
            <a:spLocks noGrp="1"/>
          </p:cNvSpPr>
          <p:nvPr>
            <p:ph sz="half" idx="2"/>
          </p:nvPr>
        </p:nvSpPr>
        <p:spPr>
          <a:xfrm>
            <a:off x="911352" y="2229049"/>
            <a:ext cx="10369296" cy="3429000"/>
          </a:xfrm>
        </p:spPr>
        <p:txBody>
          <a:bodyPr/>
          <a:lstStyle/>
          <a:p>
            <a:r>
              <a:rPr lang="en-US" sz="2400" dirty="0"/>
              <a:t>Portable</a:t>
            </a:r>
          </a:p>
          <a:p>
            <a:pPr marL="800100" lvl="1" indent="-342900">
              <a:buFont typeface="Arial" panose="020B0604020202020204" pitchFamily="34" charset="0"/>
              <a:buChar char="•"/>
            </a:pPr>
            <a:r>
              <a:rPr lang="en-US" sz="2400" dirty="0"/>
              <a:t>Write an Expression in Pro, have it run in a Browser, or on a Device</a:t>
            </a:r>
          </a:p>
          <a:p>
            <a:pPr lvl="2"/>
            <a:endParaRPr lang="en-US" sz="2400" dirty="0"/>
          </a:p>
          <a:p>
            <a:r>
              <a:rPr lang="en-US" sz="2400" dirty="0"/>
              <a:t>Secure</a:t>
            </a:r>
          </a:p>
          <a:p>
            <a:pPr marL="800100" lvl="1" indent="-342900">
              <a:buFont typeface="Arial" panose="020B0604020202020204" pitchFamily="34" charset="0"/>
              <a:buChar char="•"/>
            </a:pPr>
            <a:r>
              <a:rPr lang="en-US" sz="2400" dirty="0"/>
              <a:t>Ensure that Expressions or Scripting do not compromise Security</a:t>
            </a:r>
          </a:p>
          <a:p>
            <a:pPr marL="283464" lvl="1" indent="0">
              <a:buNone/>
            </a:pPr>
            <a:endParaRPr lang="en-US" sz="2400" dirty="0"/>
          </a:p>
          <a:p>
            <a:r>
              <a:rPr lang="en-US" sz="2400" dirty="0"/>
              <a:t>Lightweight</a:t>
            </a:r>
          </a:p>
          <a:p>
            <a:pPr marL="800100" lvl="1" indent="-342900">
              <a:buFont typeface="Arial" panose="020B0604020202020204" pitchFamily="34" charset="0"/>
              <a:buChar char="•"/>
            </a:pPr>
            <a:r>
              <a:rPr lang="en-US" sz="2400" dirty="0"/>
              <a:t>Most requirements for Scripts and Expressions are Lightweight. The language should be small, and fast</a:t>
            </a:r>
          </a:p>
          <a:p>
            <a:pPr lvl="1"/>
            <a:endParaRPr lang="en-US" sz="2400" dirty="0"/>
          </a:p>
          <a:p>
            <a:r>
              <a:rPr lang="en-US" sz="2400" dirty="0"/>
              <a:t>Geospatial</a:t>
            </a:r>
          </a:p>
          <a:p>
            <a:pPr marL="800100" lvl="1" indent="-342900">
              <a:buFont typeface="Arial" panose="020B0604020202020204" pitchFamily="34" charset="0"/>
              <a:buChar char="•"/>
            </a:pPr>
            <a:r>
              <a:rPr lang="en-US" sz="2400" dirty="0"/>
              <a:t>Scripts should treat Geospatial as First Class Members</a:t>
            </a:r>
          </a:p>
          <a:p>
            <a:endParaRPr lang="en-GB" sz="2400" dirty="0"/>
          </a:p>
        </p:txBody>
      </p:sp>
    </p:spTree>
    <p:extLst>
      <p:ext uri="{BB962C8B-B14F-4D97-AF65-F5344CB8AC3E}">
        <p14:creationId xmlns:p14="http://schemas.microsoft.com/office/powerpoint/2010/main" val="1755351765"/>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F08DD88-045B-FB4E-95C9-8435F5932353}"/>
              </a:ext>
            </a:extLst>
          </p:cNvPr>
          <p:cNvGrpSpPr/>
          <p:nvPr/>
        </p:nvGrpSpPr>
        <p:grpSpPr>
          <a:xfrm>
            <a:off x="-43251" y="0"/>
            <a:ext cx="12252401" cy="6858000"/>
            <a:chOff x="-43251" y="0"/>
            <a:chExt cx="12252401" cy="6858000"/>
          </a:xfrm>
        </p:grpSpPr>
        <p:sp>
          <p:nvSpPr>
            <p:cNvPr id="10" name="Rectangle 9">
              <a:extLst>
                <a:ext uri="{FF2B5EF4-FFF2-40B4-BE49-F238E27FC236}">
                  <a16:creationId xmlns:a16="http://schemas.microsoft.com/office/drawing/2014/main" id="{C5A05567-7020-E446-A3C3-032816BCF0FC}"/>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1" name="keyart3">
              <a:extLst>
                <a:ext uri="{FF2B5EF4-FFF2-40B4-BE49-F238E27FC236}">
                  <a16:creationId xmlns:a16="http://schemas.microsoft.com/office/drawing/2014/main" id="{9138166D-7FEE-8B4D-9E29-D6DDBCABC80B}"/>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2" name="shading (lower right)">
              <a:extLst>
                <a:ext uri="{FF2B5EF4-FFF2-40B4-BE49-F238E27FC236}">
                  <a16:creationId xmlns:a16="http://schemas.microsoft.com/office/drawing/2014/main" id="{5876BE4F-1C87-C544-A53A-9BB649B5D4FA}"/>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8" name="Title 1"/>
          <p:cNvSpPr txBox="1">
            <a:spLocks/>
          </p:cNvSpPr>
          <p:nvPr/>
        </p:nvSpPr>
        <p:spPr>
          <a:xfrm>
            <a:off x="1638517" y="2376152"/>
            <a:ext cx="5839504"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Arcade </a:t>
            </a:r>
          </a:p>
          <a:p>
            <a:pPr algn="l">
              <a:lnSpc>
                <a:spcPts val="6000"/>
              </a:lnSpc>
              <a:spcBef>
                <a:spcPts val="0"/>
              </a:spcBef>
            </a:pPr>
            <a:r>
              <a:rPr lang="en-GB" sz="5400" dirty="0"/>
              <a:t>Examples</a:t>
            </a:r>
            <a:endParaRPr lang="en-US" dirty="0"/>
          </a:p>
        </p:txBody>
      </p:sp>
      <p:pic>
        <p:nvPicPr>
          <p:cNvPr id="4" name="Picture 3">
            <a:extLst>
              <a:ext uri="{FF2B5EF4-FFF2-40B4-BE49-F238E27FC236}">
                <a16:creationId xmlns:a16="http://schemas.microsoft.com/office/drawing/2014/main" id="{CBBD4C97-B143-9F4D-9A05-A30474379759}"/>
              </a:ext>
            </a:extLst>
          </p:cNvPr>
          <p:cNvPicPr>
            <a:picLocks noChangeAspect="1"/>
          </p:cNvPicPr>
          <p:nvPr/>
        </p:nvPicPr>
        <p:blipFill>
          <a:blip r:embed="rId4"/>
          <a:stretch>
            <a:fillRect/>
          </a:stretch>
        </p:blipFill>
        <p:spPr>
          <a:xfrm>
            <a:off x="5201880" y="1016425"/>
            <a:ext cx="6484151" cy="4427639"/>
          </a:xfrm>
          <a:prstGeom prst="rect">
            <a:avLst/>
          </a:prstGeom>
        </p:spPr>
      </p:pic>
    </p:spTree>
    <p:extLst>
      <p:ext uri="{BB962C8B-B14F-4D97-AF65-F5344CB8AC3E}">
        <p14:creationId xmlns:p14="http://schemas.microsoft.com/office/powerpoint/2010/main" val="3350603464"/>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background">
            <a:extLst>
              <a:ext uri="{FF2B5EF4-FFF2-40B4-BE49-F238E27FC236}">
                <a16:creationId xmlns:a16="http://schemas.microsoft.com/office/drawing/2014/main" id="{939375B7-CF3B-6E48-A5C9-6D74A592F103}"/>
              </a:ext>
            </a:extLst>
          </p:cNvPr>
          <p:cNvGrpSpPr/>
          <p:nvPr/>
        </p:nvGrpSpPr>
        <p:grpSpPr>
          <a:xfrm>
            <a:off x="-92598" y="-16008"/>
            <a:ext cx="12301748" cy="6881826"/>
            <a:chOff x="-92598" y="-16008"/>
            <a:chExt cx="12301748" cy="6881826"/>
          </a:xfrm>
        </p:grpSpPr>
        <p:sp>
          <p:nvSpPr>
            <p:cNvPr id="14" name="Rectangle 13">
              <a:extLst>
                <a:ext uri="{FF2B5EF4-FFF2-40B4-BE49-F238E27FC236}">
                  <a16:creationId xmlns:a16="http://schemas.microsoft.com/office/drawing/2014/main" id="{803C92E0-B676-2243-B9D6-8DC7DF685A03}"/>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5" name="keyart1">
              <a:extLst>
                <a:ext uri="{FF2B5EF4-FFF2-40B4-BE49-F238E27FC236}">
                  <a16:creationId xmlns:a16="http://schemas.microsoft.com/office/drawing/2014/main" id="{54A76B14-E075-7D4D-8364-4F49EFC19B19}"/>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16" name="keyart2">
              <a:extLst>
                <a:ext uri="{FF2B5EF4-FFF2-40B4-BE49-F238E27FC236}">
                  <a16:creationId xmlns:a16="http://schemas.microsoft.com/office/drawing/2014/main" id="{89C4E9DD-D74B-9E49-95E6-A8D214D4CD65}"/>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25" name="shading (lower right)">
              <a:extLst>
                <a:ext uri="{FF2B5EF4-FFF2-40B4-BE49-F238E27FC236}">
                  <a16:creationId xmlns:a16="http://schemas.microsoft.com/office/drawing/2014/main" id="{54517D9D-8AD5-BD45-81C0-EDD59EB91578}"/>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279016" y="2180835"/>
            <a:ext cx="6632870" cy="758327"/>
          </a:xfrm>
        </p:spPr>
        <p:txBody>
          <a:bodyPr/>
          <a:lstStyle/>
          <a:p>
            <a:pPr>
              <a:lnSpc>
                <a:spcPts val="5800"/>
              </a:lnSpc>
            </a:pPr>
            <a:r>
              <a:rPr lang="en-US" sz="5400" dirty="0">
                <a:ea typeface="Avenir LT Std 55 Roman" charset="0"/>
                <a:cs typeface="Avenir LT Std 55 Roman" charset="0"/>
              </a:rPr>
              <a:t>Language Overview</a:t>
            </a:r>
            <a:endParaRPr lang="en-US" sz="5400" dirty="0"/>
          </a:p>
        </p:txBody>
      </p:sp>
    </p:spTree>
    <p:extLst>
      <p:ext uri="{BB962C8B-B14F-4D97-AF65-F5344CB8AC3E}">
        <p14:creationId xmlns:p14="http://schemas.microsoft.com/office/powerpoint/2010/main" val="314263327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36B72CA-F778-CB4C-A786-2E3B7ECA0DD1}"/>
              </a:ext>
            </a:extLst>
          </p:cNvPr>
          <p:cNvGrpSpPr/>
          <p:nvPr/>
        </p:nvGrpSpPr>
        <p:grpSpPr>
          <a:xfrm>
            <a:off x="-43251" y="0"/>
            <a:ext cx="12252401" cy="6858000"/>
            <a:chOff x="-43251" y="0"/>
            <a:chExt cx="12252401" cy="6858000"/>
          </a:xfrm>
        </p:grpSpPr>
        <p:sp>
          <p:nvSpPr>
            <p:cNvPr id="9" name="Rectangle 8">
              <a:extLst>
                <a:ext uri="{FF2B5EF4-FFF2-40B4-BE49-F238E27FC236}">
                  <a16:creationId xmlns:a16="http://schemas.microsoft.com/office/drawing/2014/main" id="{D1F5A25E-62FF-C24E-B3FC-DC84D6831C87}"/>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keyart3">
              <a:extLst>
                <a:ext uri="{FF2B5EF4-FFF2-40B4-BE49-F238E27FC236}">
                  <a16:creationId xmlns:a16="http://schemas.microsoft.com/office/drawing/2014/main" id="{0C832461-4BC9-7D44-B8AC-955B8FAC2569}"/>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1" name="shading (lower right)">
              <a:extLst>
                <a:ext uri="{FF2B5EF4-FFF2-40B4-BE49-F238E27FC236}">
                  <a16:creationId xmlns:a16="http://schemas.microsoft.com/office/drawing/2014/main" id="{32223192-88D7-FA4E-94C4-171EC8DF5C5E}"/>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Arcade : Language Features</a:t>
            </a:r>
          </a:p>
        </p:txBody>
      </p:sp>
      <p:sp>
        <p:nvSpPr>
          <p:cNvPr id="7" name="Content Placeholder 2"/>
          <p:cNvSpPr>
            <a:spLocks noGrp="1"/>
          </p:cNvSpPr>
          <p:nvPr>
            <p:ph sz="half" idx="2"/>
          </p:nvPr>
        </p:nvSpPr>
        <p:spPr>
          <a:xfrm>
            <a:off x="911352" y="2171024"/>
            <a:ext cx="10369296" cy="3429000"/>
          </a:xfrm>
        </p:spPr>
        <p:txBody>
          <a:bodyPr/>
          <a:lstStyle/>
          <a:p>
            <a:r>
              <a:rPr lang="en-US" sz="2200" dirty="0"/>
              <a:t>Designed for Simple Expressions</a:t>
            </a:r>
          </a:p>
          <a:p>
            <a:pPr marL="800100" lvl="1" indent="-342900">
              <a:buFont typeface="Arial" panose="020B0604020202020204" pitchFamily="34" charset="0"/>
              <a:buChar char="•"/>
            </a:pPr>
            <a:r>
              <a:rPr lang="en-US" sz="2200" dirty="0"/>
              <a:t>Single Line  -  Implicit Returns </a:t>
            </a:r>
          </a:p>
          <a:p>
            <a:pPr marL="800100" lvl="1" indent="-342900">
              <a:buFont typeface="Arial" panose="020B0604020202020204" pitchFamily="34" charset="0"/>
              <a:buChar char="•"/>
            </a:pPr>
            <a:r>
              <a:rPr lang="en-US" sz="2200" dirty="0"/>
              <a:t>Case Insensitive Language</a:t>
            </a:r>
          </a:p>
          <a:p>
            <a:pPr marL="800100" lvl="1" indent="-342900">
              <a:buFont typeface="Arial" panose="020B0604020202020204" pitchFamily="34" charset="0"/>
              <a:buChar char="•"/>
            </a:pPr>
            <a:r>
              <a:rPr lang="en-US" sz="2200" dirty="0"/>
              <a:t>Dictionary Syntax for Field Access</a:t>
            </a:r>
          </a:p>
          <a:p>
            <a:pPr marL="283464" lvl="1" indent="0">
              <a:buNone/>
            </a:pPr>
            <a:endParaRPr lang="en-US" sz="2200" dirty="0"/>
          </a:p>
          <a:p>
            <a:r>
              <a:rPr lang="en-US" sz="2200" dirty="0"/>
              <a:t>Has Language Features to Support more Complex Scripts</a:t>
            </a:r>
          </a:p>
          <a:p>
            <a:pPr marL="800100" lvl="1" indent="-342900">
              <a:buFont typeface="Arial" panose="020B0604020202020204" pitchFamily="34" charset="0"/>
              <a:buChar char="•"/>
            </a:pPr>
            <a:r>
              <a:rPr lang="en-US" sz="2200" dirty="0"/>
              <a:t>Type System</a:t>
            </a:r>
          </a:p>
          <a:p>
            <a:pPr marL="800100" lvl="1" indent="-342900">
              <a:buFont typeface="Arial" panose="020B0604020202020204" pitchFamily="34" charset="0"/>
              <a:buChar char="•"/>
            </a:pPr>
            <a:r>
              <a:rPr lang="en-US" sz="2200" dirty="0"/>
              <a:t>Implicit and Explicit Type Casting</a:t>
            </a:r>
          </a:p>
          <a:p>
            <a:pPr marL="800100" lvl="1" indent="-342900">
              <a:buFont typeface="Arial" panose="020B0604020202020204" pitchFamily="34" charset="0"/>
              <a:buChar char="•"/>
            </a:pPr>
            <a:r>
              <a:rPr lang="en-US" sz="2200" dirty="0"/>
              <a:t>Flow Control Statements:  IF, FOR</a:t>
            </a:r>
          </a:p>
          <a:p>
            <a:pPr marL="800100" lvl="1" indent="-342900">
              <a:buFont typeface="Arial" panose="020B0604020202020204" pitchFamily="34" charset="0"/>
              <a:buChar char="•"/>
            </a:pPr>
            <a:r>
              <a:rPr lang="en-US" sz="2200" dirty="0"/>
              <a:t>Variable Declaration and Assignments</a:t>
            </a:r>
          </a:p>
          <a:p>
            <a:pPr marL="800100" lvl="1" indent="-342900">
              <a:buFont typeface="Arial" panose="020B0604020202020204" pitchFamily="34" charset="0"/>
              <a:buChar char="•"/>
            </a:pPr>
            <a:r>
              <a:rPr lang="en-US" sz="2200" dirty="0"/>
              <a:t>User Defined Functions</a:t>
            </a:r>
          </a:p>
          <a:p>
            <a:pPr marL="800100" lvl="1" indent="-342900">
              <a:buFont typeface="Arial" panose="020B0604020202020204" pitchFamily="34" charset="0"/>
              <a:buChar char="•"/>
            </a:pPr>
            <a:endParaRPr lang="en-US" sz="2200" dirty="0"/>
          </a:p>
          <a:p>
            <a:r>
              <a:rPr lang="en-US" sz="2200" dirty="0"/>
              <a:t>	Arcade Scripts run and return a value. They are self contained and cannot      	alter their environment.</a:t>
            </a:r>
          </a:p>
          <a:p>
            <a:pPr lvl="1"/>
            <a:endParaRPr lang="en-US" sz="2200" dirty="0"/>
          </a:p>
        </p:txBody>
      </p:sp>
    </p:spTree>
    <p:extLst>
      <p:ext uri="{BB962C8B-B14F-4D97-AF65-F5344CB8AC3E}">
        <p14:creationId xmlns:p14="http://schemas.microsoft.com/office/powerpoint/2010/main" val="2100466776"/>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E81CFCC-09A7-8340-AB30-BE70BF56DA29}"/>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587DDB45-DBAB-1745-AF18-53EE4F050A71}"/>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1294FC9B-1DDB-7842-BAF0-41587D0B6C16}"/>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82C8CB94-0C0E-404E-8DE6-9099045A0B0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Implicit Returns</a:t>
            </a:r>
          </a:p>
        </p:txBody>
      </p:sp>
      <p:sp>
        <p:nvSpPr>
          <p:cNvPr id="7" name="Content Placeholder 2"/>
          <p:cNvSpPr>
            <a:spLocks noGrp="1"/>
          </p:cNvSpPr>
          <p:nvPr>
            <p:ph sz="half" idx="2"/>
          </p:nvPr>
        </p:nvSpPr>
        <p:spPr>
          <a:xfrm>
            <a:off x="914400" y="4683848"/>
            <a:ext cx="10369296" cy="720672"/>
          </a:xfrm>
        </p:spPr>
        <p:txBody>
          <a:bodyPr/>
          <a:lstStyle/>
          <a:p>
            <a:r>
              <a:rPr lang="en-US" sz="2400" dirty="0"/>
              <a:t>Implicit Returns</a:t>
            </a:r>
          </a:p>
          <a:p>
            <a:pPr marL="800100" lvl="1" indent="-342900">
              <a:buFont typeface="Arial" panose="020B0604020202020204" pitchFamily="34" charset="0"/>
              <a:buChar char="•"/>
            </a:pPr>
            <a:r>
              <a:rPr lang="en-US" sz="2400" dirty="0"/>
              <a:t>Last executable statement that is a value, will automatically be considered the return value.</a:t>
            </a:r>
          </a:p>
          <a:p>
            <a:pPr marL="800100" lvl="1" indent="-342900">
              <a:buFont typeface="Arial" panose="020B0604020202020204" pitchFamily="34" charset="0"/>
              <a:buChar char="•"/>
            </a:pPr>
            <a:r>
              <a:rPr lang="en-US" sz="2400" dirty="0"/>
              <a:t>Enables very simple Single Line Expressions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bg1"/>
                </a:solidFill>
                <a:latin typeface="Consolas" panose="020B0609020204030204" pitchFamily="49" charset="0"/>
              </a:rPr>
              <a:t>(10 + 100) * 30</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3679912084"/>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76B3EDB-EE5F-C742-BBCF-35C576D882C9}"/>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EF341EC6-254D-F343-BCF7-7EE8F4AB1F57}"/>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5423D259-EF96-304C-BE18-8F2E8118BE4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03BFF75C-DF82-A841-8495-A98AC3AA37A8}"/>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Case Insensitive</a:t>
            </a:r>
          </a:p>
        </p:txBody>
      </p:sp>
      <p:sp>
        <p:nvSpPr>
          <p:cNvPr id="7" name="Content Placeholder 2"/>
          <p:cNvSpPr>
            <a:spLocks noGrp="1"/>
          </p:cNvSpPr>
          <p:nvPr>
            <p:ph sz="half" idx="2"/>
          </p:nvPr>
        </p:nvSpPr>
        <p:spPr>
          <a:xfrm>
            <a:off x="914400" y="3288148"/>
            <a:ext cx="10369296" cy="1969652"/>
          </a:xfrm>
        </p:spPr>
        <p:txBody>
          <a:bodyPr/>
          <a:lstStyle/>
          <a:p>
            <a:r>
              <a:rPr lang="en-US" sz="2400" dirty="0"/>
              <a:t>Language is Case Insensitive </a:t>
            </a:r>
          </a:p>
          <a:p>
            <a:pPr marL="800100" lvl="1" indent="-342900">
              <a:buFont typeface="Arial" panose="020B0604020202020204" pitchFamily="34" charset="0"/>
              <a:buChar char="•"/>
            </a:pPr>
            <a:r>
              <a:rPr lang="en-US" sz="2400" dirty="0"/>
              <a:t>Quicker to Author</a:t>
            </a:r>
          </a:p>
          <a:p>
            <a:pPr marL="800100" lvl="1" indent="-342900">
              <a:buFont typeface="Arial" panose="020B0604020202020204" pitchFamily="34" charset="0"/>
              <a:buChar char="•"/>
            </a:pPr>
            <a:r>
              <a:rPr lang="en-US" sz="2400" dirty="0"/>
              <a:t>Simpler for working with Data, and Field Names</a:t>
            </a:r>
          </a:p>
        </p:txBody>
      </p:sp>
      <p:sp>
        <p:nvSpPr>
          <p:cNvPr id="8"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3493246447"/>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340358D-E05B-1D41-B80D-F4A0B86AE617}"/>
              </a:ext>
            </a:extLst>
          </p:cNvPr>
          <p:cNvGrpSpPr/>
          <p:nvPr/>
        </p:nvGrpSpPr>
        <p:grpSpPr>
          <a:xfrm>
            <a:off x="-43251" y="0"/>
            <a:ext cx="12252401" cy="6858000"/>
            <a:chOff x="-43251" y="0"/>
            <a:chExt cx="12252401" cy="6858000"/>
          </a:xfrm>
        </p:grpSpPr>
        <p:sp>
          <p:nvSpPr>
            <p:cNvPr id="12" name="Rectangle 11">
              <a:extLst>
                <a:ext uri="{FF2B5EF4-FFF2-40B4-BE49-F238E27FC236}">
                  <a16:creationId xmlns:a16="http://schemas.microsoft.com/office/drawing/2014/main" id="{2645C700-C582-1341-8464-174368377C5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3" name="keyart3">
              <a:extLst>
                <a:ext uri="{FF2B5EF4-FFF2-40B4-BE49-F238E27FC236}">
                  <a16:creationId xmlns:a16="http://schemas.microsoft.com/office/drawing/2014/main" id="{4C63BFC4-B848-EA44-B111-5E5A34DCBB23}"/>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4" name="shading (lower right)">
              <a:extLst>
                <a:ext uri="{FF2B5EF4-FFF2-40B4-BE49-F238E27FC236}">
                  <a16:creationId xmlns:a16="http://schemas.microsoft.com/office/drawing/2014/main" id="{E062D967-5DA3-104B-91E7-8E879E8FE2D4}"/>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Type System</a:t>
            </a:r>
          </a:p>
        </p:txBody>
      </p:sp>
      <p:sp>
        <p:nvSpPr>
          <p:cNvPr id="7" name="Content Placeholder 2"/>
          <p:cNvSpPr>
            <a:spLocks noGrp="1"/>
          </p:cNvSpPr>
          <p:nvPr>
            <p:ph sz="half" idx="2"/>
          </p:nvPr>
        </p:nvSpPr>
        <p:spPr>
          <a:xfrm>
            <a:off x="1035424" y="2081018"/>
            <a:ext cx="10369296" cy="3429000"/>
          </a:xfrm>
        </p:spPr>
        <p:txBody>
          <a:bodyPr/>
          <a:lstStyle/>
          <a:p>
            <a:r>
              <a:rPr lang="en-US" sz="2400" dirty="0"/>
              <a:t>Simple Types</a:t>
            </a:r>
          </a:p>
          <a:p>
            <a:pPr lvl="1"/>
            <a:r>
              <a:rPr lang="en-US" sz="2400" dirty="0"/>
              <a:t>Numbers</a:t>
            </a:r>
          </a:p>
          <a:p>
            <a:pPr lvl="1"/>
            <a:r>
              <a:rPr lang="en-US" sz="2400" dirty="0"/>
              <a:t>Booleans</a:t>
            </a:r>
          </a:p>
          <a:p>
            <a:pPr lvl="1"/>
            <a:r>
              <a:rPr lang="en-US" sz="2400" dirty="0"/>
              <a:t>Dates</a:t>
            </a:r>
          </a:p>
          <a:p>
            <a:pPr lvl="1"/>
            <a:r>
              <a:rPr lang="en-US" sz="2400" dirty="0"/>
              <a:t>Strings</a:t>
            </a:r>
          </a:p>
          <a:p>
            <a:r>
              <a:rPr lang="en-US" sz="2400" dirty="0"/>
              <a:t>Object Types</a:t>
            </a:r>
          </a:p>
          <a:p>
            <a:pPr lvl="1"/>
            <a:r>
              <a:rPr lang="en-US" sz="2400" dirty="0"/>
              <a:t>Dictionary</a:t>
            </a:r>
          </a:p>
          <a:p>
            <a:pPr lvl="1"/>
            <a:r>
              <a:rPr lang="en-US" sz="2400" dirty="0"/>
              <a:t>Feature</a:t>
            </a:r>
          </a:p>
          <a:p>
            <a:pPr lvl="1"/>
            <a:r>
              <a:rPr lang="en-US" sz="2400" dirty="0"/>
              <a:t>Array</a:t>
            </a:r>
          </a:p>
          <a:p>
            <a:pPr lvl="1"/>
            <a:r>
              <a:rPr lang="en-US" sz="2400" dirty="0"/>
              <a:t>Point</a:t>
            </a:r>
          </a:p>
          <a:p>
            <a:pPr lvl="1"/>
            <a:r>
              <a:rPr lang="en-US" sz="2400" dirty="0"/>
              <a:t>Line</a:t>
            </a:r>
          </a:p>
          <a:p>
            <a:pPr lvl="1"/>
            <a:r>
              <a:rPr lang="en-US" sz="2400" dirty="0"/>
              <a:t>Polygon</a:t>
            </a:r>
          </a:p>
          <a:p>
            <a:pPr lvl="1"/>
            <a:r>
              <a:rPr lang="en-US" sz="2400" dirty="0"/>
              <a:t>Multipoint</a:t>
            </a:r>
          </a:p>
          <a:p>
            <a:pPr lvl="1"/>
            <a:endParaRPr lang="en-US" dirty="0"/>
          </a:p>
        </p:txBody>
      </p:sp>
      <p:sp>
        <p:nvSpPr>
          <p:cNvPr id="8"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a:p>
          <a:p>
            <a:pPr marL="0" indent="0">
              <a:buFont typeface="Arial"/>
              <a:buNone/>
            </a:pPr>
            <a:endParaRPr lang="en-US" sz="2400"/>
          </a:p>
          <a:p>
            <a:endParaRPr lang="en-US" sz="2400" dirty="0"/>
          </a:p>
        </p:txBody>
      </p:sp>
      <p:sp>
        <p:nvSpPr>
          <p:cNvPr id="9"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myNumber</a:t>
            </a:r>
            <a:r>
              <a:rPr lang="en-US" sz="2000" b="0" dirty="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myText</a:t>
            </a:r>
            <a:r>
              <a:rPr lang="en-US" sz="2000" b="0" dirty="0">
                <a:solidFill>
                  <a:schemeClr val="bg1"/>
                </a:solidFill>
                <a:latin typeface="Consolas" panose="020B0609020204030204" pitchFamily="49" charset="0"/>
              </a:rPr>
              <a:t> = “Hello”;  </a:t>
            </a:r>
          </a:p>
          <a:p>
            <a:pPr marL="283464" lvl="1" indent="0">
              <a:buFont typeface="Lucida Grande"/>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myDate</a:t>
            </a:r>
            <a:r>
              <a:rPr lang="en-US" sz="2000" b="0" dirty="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myBool</a:t>
            </a:r>
            <a:r>
              <a:rPr lang="en-US" sz="2000" b="0" dirty="0">
                <a:solidFill>
                  <a:schemeClr val="bg1"/>
                </a:solidFill>
                <a:latin typeface="Consolas" panose="020B0609020204030204" pitchFamily="49" charset="0"/>
              </a:rPr>
              <a:t> = true;</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myDictionary</a:t>
            </a:r>
            <a:r>
              <a:rPr lang="en-US" sz="2000" b="0" dirty="0">
                <a:solidFill>
                  <a:schemeClr val="bg1"/>
                </a:solidFill>
                <a:latin typeface="Consolas" panose="020B0609020204030204" pitchFamily="49" charset="0"/>
              </a:rPr>
              <a:t> = {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myFeature</a:t>
            </a:r>
            <a:r>
              <a:rPr lang="en-US" sz="2000" b="0" dirty="0">
                <a:solidFill>
                  <a:schemeClr val="bg1"/>
                </a:solidFill>
                <a:latin typeface="Consolas" panose="020B0609020204030204" pitchFamily="49" charset="0"/>
              </a:rPr>
              <a:t> = { “geometry”:  {…}, 									“attributes” {“key1”: 10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 [1,2,3];</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myPoint</a:t>
            </a:r>
            <a:r>
              <a:rPr lang="en-US" sz="2000" b="0" dirty="0">
                <a:solidFill>
                  <a:schemeClr val="bg1"/>
                </a:solidFill>
                <a:latin typeface="Consolas" panose="020B0609020204030204" pitchFamily="49" charset="0"/>
              </a:rPr>
              <a:t> = Point({….});</a:t>
            </a: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
        <p:nvSpPr>
          <p:cNvPr id="10" name="Content Placeholder 11"/>
          <p:cNvSpPr txBox="1">
            <a:spLocks/>
          </p:cNvSpPr>
          <p:nvPr/>
        </p:nvSpPr>
        <p:spPr>
          <a:xfrm>
            <a:off x="4798088" y="5628655"/>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a:t>Dates, Dictionary, Feature, Point, Line… all have overloaded constructors. </a:t>
            </a:r>
          </a:p>
        </p:txBody>
      </p:sp>
    </p:spTree>
    <p:extLst>
      <p:ext uri="{BB962C8B-B14F-4D97-AF65-F5344CB8AC3E}">
        <p14:creationId xmlns:p14="http://schemas.microsoft.com/office/powerpoint/2010/main" val="1285024149"/>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0BB4623-FB1B-7B42-8CC9-99C89FE133CD}"/>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D2AB227F-3CFF-8B47-A6F8-D7407F2B8AB9}"/>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5AF9DF91-06B5-F949-84C7-720BB618422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95543F7A-ACB1-1041-8D53-FD0C6D1E6A78}"/>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Implicit and Explicit Type Casting</a:t>
            </a:r>
          </a:p>
        </p:txBody>
      </p:sp>
      <p:sp>
        <p:nvSpPr>
          <p:cNvPr id="7" name="Content Placeholder 2"/>
          <p:cNvSpPr>
            <a:spLocks noGrp="1"/>
          </p:cNvSpPr>
          <p:nvPr>
            <p:ph sz="half" idx="2"/>
          </p:nvPr>
        </p:nvSpPr>
        <p:spPr>
          <a:xfrm>
            <a:off x="889443" y="1051957"/>
            <a:ext cx="10369296" cy="3429000"/>
          </a:xfrm>
        </p:spPr>
        <p:txBody>
          <a:bodyPr/>
          <a:lstStyle/>
          <a:p>
            <a:r>
              <a:rPr lang="en-US" sz="2400" dirty="0"/>
              <a:t>Implicit  Casting</a:t>
            </a:r>
          </a:p>
          <a:p>
            <a:pPr marL="800100" lvl="1" indent="-342900">
              <a:buFont typeface="Arial" panose="020B0604020202020204" pitchFamily="34" charset="0"/>
              <a:buChar char="•"/>
            </a:pPr>
            <a:r>
              <a:rPr lang="en-US" sz="2400" dirty="0"/>
              <a:t>For Function Parameters</a:t>
            </a:r>
          </a:p>
          <a:p>
            <a:pPr marL="800100" lvl="1" indent="-342900">
              <a:buFont typeface="Arial" panose="020B0604020202020204" pitchFamily="34" charset="0"/>
              <a:buChar char="•"/>
            </a:pPr>
            <a:r>
              <a:rPr lang="en-US" sz="2400" dirty="0"/>
              <a:t>For Expressions</a:t>
            </a:r>
          </a:p>
          <a:p>
            <a:r>
              <a:rPr lang="en-US" sz="2400" dirty="0"/>
              <a:t>Explicit Casting</a:t>
            </a:r>
          </a:p>
          <a:p>
            <a:pPr marL="800100" lvl="1" indent="-342900">
              <a:buFont typeface="Arial" panose="020B0604020202020204" pitchFamily="34" charset="0"/>
              <a:buChar char="•"/>
            </a:pPr>
            <a:r>
              <a:rPr lang="en-US" sz="2400" dirty="0"/>
              <a:t>Functions cast between types</a:t>
            </a:r>
          </a:p>
          <a:p>
            <a:pPr marL="800100" lvl="1" indent="-342900">
              <a:buFont typeface="Arial" panose="020B0604020202020204" pitchFamily="34" charset="0"/>
              <a:buChar char="•"/>
            </a:pPr>
            <a:r>
              <a:rPr lang="en-US" sz="2400" dirty="0"/>
              <a:t>Number, Text, Date, Boolean</a:t>
            </a:r>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a:solidFill>
                  <a:schemeClr val="bg1"/>
                </a:solidFill>
                <a:latin typeface="Consolas" panose="020B0609020204030204" pitchFamily="49" charset="0"/>
              </a:rPr>
              <a:t>Implicit Casting</a:t>
            </a:r>
          </a:p>
          <a:p>
            <a:pPr marL="283464" lvl="1" indent="0">
              <a:buFont typeface="Lucida Grande"/>
              <a:buNone/>
            </a:pPr>
            <a:r>
              <a:rPr lang="en-US" sz="2000" b="0" dirty="0">
                <a:solidFill>
                  <a:schemeClr val="accent1">
                    <a:lumMod val="75000"/>
                  </a:schemeClr>
                </a:solidFill>
                <a:latin typeface="Consolas" panose="020B0609020204030204" pitchFamily="49" charset="0"/>
              </a:rPr>
              <a:t>return </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text</a:t>
            </a:r>
            <a:r>
              <a:rPr lang="en-US" sz="2000" b="0" dirty="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endParaRPr>
          </a:p>
          <a:p>
            <a:pPr marL="283464" lvl="1" indent="0">
              <a:buFont typeface="Lucida Grande"/>
              <a:buNone/>
            </a:pPr>
            <a:endParaRPr lang="en-US" sz="2000" dirty="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1575086128"/>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5263D8-CBAA-574A-AA05-8E3EBFA5E506}"/>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D1ED1BAF-0CC0-1741-A334-F2540E618B0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6F8C3FAB-B6E3-8447-A6C0-BE1E95AB18B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F10C0C74-7055-F145-8376-C0EFF20635B6}"/>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GB" sz="3200" dirty="0"/>
              <a:t>If Statement</a:t>
            </a:r>
          </a:p>
        </p:txBody>
      </p:sp>
      <p:sp>
        <p:nvSpPr>
          <p:cNvPr id="7" name="Content Placeholder 2"/>
          <p:cNvSpPr>
            <a:spLocks noGrp="1"/>
          </p:cNvSpPr>
          <p:nvPr>
            <p:ph sz="half" idx="2"/>
          </p:nvPr>
        </p:nvSpPr>
        <p:spPr>
          <a:xfrm>
            <a:off x="958805" y="2097408"/>
            <a:ext cx="4158762" cy="3429000"/>
          </a:xfrm>
        </p:spPr>
        <p:txBody>
          <a:bodyPr/>
          <a:lstStyle/>
          <a:p>
            <a:pPr marL="342900" indent="-342900">
              <a:buFont typeface="Arial" panose="020B0604020202020204" pitchFamily="34" charset="0"/>
              <a:buChar char="•"/>
            </a:pPr>
            <a:r>
              <a:rPr lang="en-US" sz="2400" dirty="0"/>
              <a:t>Traditional IF Statements are supported</a:t>
            </a:r>
          </a:p>
          <a:p>
            <a:endParaRPr lang="en-US" sz="2400" dirty="0"/>
          </a:p>
          <a:p>
            <a:pPr marL="342900" indent="-342900">
              <a:buFont typeface="Arial" panose="020B0604020202020204" pitchFamily="34" charset="0"/>
              <a:buChar char="•"/>
            </a:pPr>
            <a:r>
              <a:rPr lang="en-US" sz="2400" dirty="0"/>
              <a:t>For simple single line expressions, consider using Functions</a:t>
            </a:r>
          </a:p>
          <a:p>
            <a:pPr marL="800100" lvl="1" indent="-342900">
              <a:buFont typeface="Arial" panose="020B0604020202020204" pitchFamily="34" charset="0"/>
              <a:buChar char="•"/>
            </a:pPr>
            <a:r>
              <a:rPr lang="en-US" sz="2400" dirty="0"/>
              <a:t>IIF</a:t>
            </a:r>
          </a:p>
          <a:p>
            <a:pPr marL="800100" lvl="1" indent="-342900">
              <a:buFont typeface="Arial" panose="020B0604020202020204" pitchFamily="34" charset="0"/>
              <a:buChar char="•"/>
            </a:pPr>
            <a:r>
              <a:rPr lang="en-US" sz="2400" dirty="0"/>
              <a:t>Decode</a:t>
            </a:r>
          </a:p>
          <a:p>
            <a:pPr marL="800100" lvl="1" indent="-342900">
              <a:buFont typeface="Arial" panose="020B0604020202020204" pitchFamily="34" charset="0"/>
              <a:buChar char="•"/>
            </a:pPr>
            <a:r>
              <a:rPr lang="en-US" sz="2400" dirty="0"/>
              <a:t>When</a:t>
            </a:r>
          </a:p>
          <a:p>
            <a:endParaRPr lang="en-GB" sz="2400" dirty="0"/>
          </a:p>
        </p:txBody>
      </p:sp>
      <p:sp>
        <p:nvSpPr>
          <p:cNvPr id="8"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a:solidFill>
                  <a:schemeClr val="accent1">
                    <a:lumMod val="75000"/>
                  </a:schemeClr>
                </a:solidFill>
                <a:latin typeface="Consolas" panose="020B0609020204030204" pitchFamily="49" charset="0"/>
              </a:rPr>
              <a:t>if </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1;</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else</a:t>
            </a:r>
            <a:r>
              <a:rPr lang="en-US" sz="2000" b="0" dirty="0">
                <a:solidFill>
                  <a:schemeClr val="bg1"/>
                </a:solidFill>
                <a:latin typeface="Consolas" panose="020B0609020204030204" pitchFamily="49" charset="0"/>
              </a:rPr>
              <a:t> {</a:t>
            </a:r>
          </a:p>
          <a:p>
            <a:pPr marL="283464" lvl="1" indent="0">
              <a:buFont typeface="Lucida Grande"/>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2;</a:t>
            </a:r>
          </a:p>
          <a:p>
            <a:pPr marL="283464" lvl="1" indent="0">
              <a:buFont typeface="Lucida Grande"/>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Font typeface="Lucida Grande"/>
              <a:buNone/>
            </a:pPr>
            <a:r>
              <a:rPr lang="en-US" sz="2000" b="0" dirty="0">
                <a:solidFill>
                  <a:schemeClr val="accent1">
                    <a:lumMod val="75000"/>
                  </a:schemeClr>
                </a:solidFill>
                <a:latin typeface="Consolas" panose="020B0609020204030204" pitchFamily="49" charset="0"/>
              </a:rPr>
              <a:t>IIF</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myvalue</a:t>
            </a:r>
            <a:r>
              <a:rPr lang="en-US" sz="2000" b="0" dirty="0">
                <a:solidFill>
                  <a:schemeClr val="bg1"/>
                </a:solidFill>
                <a:latin typeface="Consolas" panose="020B0609020204030204" pitchFamily="49" charset="0"/>
              </a:rPr>
              <a:t>==true, 1, 2)</a:t>
            </a:r>
          </a:p>
          <a:p>
            <a:pPr marL="283464" lvl="1" indent="0">
              <a:buFont typeface="Lucida Grande"/>
              <a:buNone/>
            </a:pPr>
            <a:endParaRPr lang="en-US" sz="2000" b="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884571566"/>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F5E5060-E2E9-AC43-AA41-D2CD1B6F03BB}"/>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7E5E073A-1594-2745-AB3F-13EFB79392F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2CCDAB52-2C3E-F14C-8B5B-1EF0671BF7F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F9F47E12-B4FD-4343-8E9B-FF9CF20DD4A5}"/>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GB" sz="3200" dirty="0"/>
              <a:t>For Statement</a:t>
            </a:r>
          </a:p>
        </p:txBody>
      </p:sp>
      <p:sp>
        <p:nvSpPr>
          <p:cNvPr id="7" name="Content Placeholder 2"/>
          <p:cNvSpPr>
            <a:spLocks noGrp="1"/>
          </p:cNvSpPr>
          <p:nvPr>
            <p:ph sz="half" idx="2"/>
          </p:nvPr>
        </p:nvSpPr>
        <p:spPr>
          <a:xfrm>
            <a:off x="1379052" y="2299061"/>
            <a:ext cx="4615962" cy="3429000"/>
          </a:xfrm>
        </p:spPr>
        <p:txBody>
          <a:bodyPr/>
          <a:lstStyle/>
          <a:p>
            <a:r>
              <a:rPr lang="en-US" sz="2400" dirty="0"/>
              <a:t>For Statements</a:t>
            </a:r>
          </a:p>
          <a:p>
            <a:pPr marL="800100" lvl="1" indent="-342900">
              <a:buFont typeface="Arial" panose="020B0604020202020204" pitchFamily="34" charset="0"/>
              <a:buChar char="•"/>
            </a:pPr>
            <a:r>
              <a:rPr lang="en-US" sz="2400" dirty="0"/>
              <a:t>Same syntax as JavaScript</a:t>
            </a:r>
          </a:p>
          <a:p>
            <a:pPr lvl="1"/>
            <a:endParaRPr lang="en-US" sz="2400" dirty="0"/>
          </a:p>
          <a:p>
            <a:r>
              <a:rPr lang="en-US" sz="2400" dirty="0"/>
              <a:t>For  In Statements</a:t>
            </a:r>
          </a:p>
          <a:p>
            <a:pPr marL="800100" lvl="1" indent="-342900">
              <a:buFont typeface="Arial" panose="020B0604020202020204" pitchFamily="34" charset="0"/>
              <a:buChar char="•"/>
            </a:pPr>
            <a:r>
              <a:rPr lang="en-US" sz="2400" dirty="0"/>
              <a:t>Iterates over indices of an array, or field names of a Dictionary or Feature</a:t>
            </a:r>
          </a:p>
          <a:p>
            <a:pPr lvl="1"/>
            <a:endParaRPr lang="en-US" sz="2400" dirty="0"/>
          </a:p>
          <a:p>
            <a:r>
              <a:rPr lang="en-US" sz="2400" dirty="0"/>
              <a:t>Break, Continue and Return Statements Supported inside Block</a:t>
            </a:r>
          </a:p>
          <a:p>
            <a:endParaRPr lang="en-GB" sz="2400" dirty="0"/>
          </a:p>
        </p:txBody>
      </p:sp>
      <p:sp>
        <p:nvSpPr>
          <p:cNvPr id="8"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accent1">
                    <a:lumMod val="75000"/>
                  </a:schemeClr>
                </a:solidFill>
                <a:latin typeface="Consolas" panose="020B0609020204030204" pitchFamily="49" charset="0"/>
              </a:rPr>
              <a:t>f</a:t>
            </a:r>
            <a:r>
              <a:rPr lang="pl-PL" sz="2000" b="0" dirty="0">
                <a:solidFill>
                  <a:schemeClr val="accent1">
                    <a:lumMod val="75000"/>
                  </a:schemeClr>
                </a:solidFill>
                <a:latin typeface="Consolas" panose="020B0609020204030204" pitchFamily="49" charset="0"/>
              </a:rPr>
              <a:t>or</a:t>
            </a:r>
            <a:r>
              <a:rPr lang="en-GB" sz="2000" b="0" dirty="0">
                <a:solidFill>
                  <a:schemeClr val="accent1">
                    <a:lumMod val="75000"/>
                  </a:schemeClr>
                </a:solidFill>
                <a:latin typeface="Consolas" panose="020B0609020204030204" pitchFamily="49" charset="0"/>
              </a:rPr>
              <a:t> </a:t>
            </a:r>
            <a:r>
              <a:rPr lang="pl-PL" sz="2000" b="0" dirty="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 {</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a:solidFill>
                  <a:schemeClr val="bg1"/>
                </a:solidFill>
                <a:latin typeface="Consolas" panose="020B0609020204030204" pitchFamily="49" charset="0"/>
              </a:rPr>
              <a:t>k+=z;</a:t>
            </a:r>
            <a:endParaRPr lang="en-GB" sz="2000" b="0" dirty="0">
              <a:solidFill>
                <a:schemeClr val="bg1"/>
              </a:solidFill>
              <a:latin typeface="Consolas" panose="020B0609020204030204" pitchFamily="49" charset="0"/>
            </a:endParaRPr>
          </a:p>
          <a:p>
            <a:pPr marL="283464" lvl="1" indent="0">
              <a:buNone/>
            </a:pPr>
            <a:r>
              <a:rPr lang="pl-PL" sz="2000" b="0" dirty="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a:solidFill>
                <a:schemeClr val="bg1"/>
              </a:solidFill>
            </a:endParaRPr>
          </a:p>
        </p:txBody>
      </p:sp>
    </p:spTree>
    <p:extLst>
      <p:ext uri="{BB962C8B-B14F-4D97-AF65-F5344CB8AC3E}">
        <p14:creationId xmlns:p14="http://schemas.microsoft.com/office/powerpoint/2010/main" val="1519914191"/>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11CD753-352C-D44E-A34B-2895BFDA469B}"/>
              </a:ext>
            </a:extLst>
          </p:cNvPr>
          <p:cNvGrpSpPr/>
          <p:nvPr/>
        </p:nvGrpSpPr>
        <p:grpSpPr>
          <a:xfrm>
            <a:off x="-43251" y="0"/>
            <a:ext cx="12252401" cy="6858000"/>
            <a:chOff x="-43251" y="0"/>
            <a:chExt cx="12252401" cy="6858000"/>
          </a:xfrm>
        </p:grpSpPr>
        <p:sp>
          <p:nvSpPr>
            <p:cNvPr id="10" name="Rectangle 9">
              <a:extLst>
                <a:ext uri="{FF2B5EF4-FFF2-40B4-BE49-F238E27FC236}">
                  <a16:creationId xmlns:a16="http://schemas.microsoft.com/office/drawing/2014/main" id="{027BCFDB-2AF2-CF4F-8287-CADC17ABBC1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3468CB1E-701A-2748-8296-1E3026D38DB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AD701237-997C-3447-8501-7B3D1F3CA27F}"/>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GB" sz="3200" dirty="0"/>
              <a:t>Session Goals</a:t>
            </a:r>
          </a:p>
        </p:txBody>
      </p:sp>
      <p:sp>
        <p:nvSpPr>
          <p:cNvPr id="11" name="Content Placeholder 2"/>
          <p:cNvSpPr>
            <a:spLocks noGrp="1"/>
          </p:cNvSpPr>
          <p:nvPr>
            <p:ph sz="half" idx="2"/>
          </p:nvPr>
        </p:nvSpPr>
        <p:spPr>
          <a:xfrm>
            <a:off x="904072" y="1734582"/>
            <a:ext cx="10369296" cy="3797135"/>
          </a:xfrm>
        </p:spPr>
        <p:txBody>
          <a:bodyPr/>
          <a:lstStyle/>
          <a:p>
            <a:r>
              <a:rPr lang="en-US" sz="2400" dirty="0"/>
              <a:t>Overview of Arcade</a:t>
            </a:r>
          </a:p>
          <a:p>
            <a:endParaRPr lang="en-US" sz="2400" dirty="0"/>
          </a:p>
          <a:p>
            <a:pPr marL="800100" lvl="1" indent="-342900">
              <a:buFont typeface="Arial" panose="020B0604020202020204" pitchFamily="34" charset="0"/>
              <a:buChar char="•"/>
            </a:pPr>
            <a:r>
              <a:rPr lang="en-US" sz="2000" dirty="0"/>
              <a:t>What is Arcade</a:t>
            </a:r>
          </a:p>
          <a:p>
            <a:pPr marL="800100" lvl="1" indent="-342900">
              <a:buFont typeface="Arial" panose="020B0604020202020204" pitchFamily="34" charset="0"/>
              <a:buChar char="•"/>
            </a:pPr>
            <a:r>
              <a:rPr lang="en-US" sz="2000" dirty="0"/>
              <a:t>Why use Arcade</a:t>
            </a:r>
          </a:p>
          <a:p>
            <a:pPr marL="800100" lvl="1" indent="-342900">
              <a:buFont typeface="Arial" panose="020B0604020202020204" pitchFamily="34" charset="0"/>
              <a:buChar char="•"/>
            </a:pPr>
            <a:r>
              <a:rPr lang="en-US" sz="2000" dirty="0"/>
              <a:t>Arcade Language</a:t>
            </a:r>
          </a:p>
          <a:p>
            <a:pPr marL="800100" lvl="1" indent="-342900">
              <a:buFont typeface="Arial" panose="020B0604020202020204" pitchFamily="34" charset="0"/>
              <a:buChar char="•"/>
            </a:pPr>
            <a:r>
              <a:rPr lang="en-US" sz="2000" dirty="0"/>
              <a:t>New Features since last Dev Summit</a:t>
            </a:r>
          </a:p>
          <a:p>
            <a:pPr marL="0" indent="0">
              <a:buNone/>
            </a:pPr>
            <a:endParaRPr lang="en-US" sz="2400" dirty="0"/>
          </a:p>
          <a:p>
            <a:r>
              <a:rPr lang="en-US" sz="2400" dirty="0"/>
              <a:t>Using Arcade in the ArcGIS JS API</a:t>
            </a:r>
          </a:p>
          <a:p>
            <a:endParaRPr lang="en-US" sz="2400" dirty="0"/>
          </a:p>
          <a:p>
            <a:pPr marL="800100" lvl="1" indent="-342900">
              <a:buFont typeface="Arial" panose="020B0604020202020204" pitchFamily="34" charset="0"/>
              <a:buChar char="•"/>
            </a:pPr>
            <a:r>
              <a:rPr lang="en-US" sz="2000" dirty="0"/>
              <a:t>Using the Playground</a:t>
            </a:r>
          </a:p>
          <a:p>
            <a:pPr marL="800100" lvl="1" indent="-342900">
              <a:buFont typeface="Arial" panose="020B0604020202020204" pitchFamily="34" charset="0"/>
              <a:buChar char="•"/>
            </a:pPr>
            <a:r>
              <a:rPr lang="en-US" sz="2000" dirty="0"/>
              <a:t>Using Arcade in Custom Apps</a:t>
            </a:r>
          </a:p>
          <a:p>
            <a:pPr marL="800100" lvl="1" indent="-342900">
              <a:buFont typeface="Arial" panose="020B0604020202020204" pitchFamily="34" charset="0"/>
              <a:buChar char="•"/>
            </a:pPr>
            <a:r>
              <a:rPr lang="en-US" sz="2000" dirty="0"/>
              <a:t>Generating Arcade expressions in JS</a:t>
            </a:r>
          </a:p>
          <a:p>
            <a:pPr lvl="1"/>
            <a:endParaRPr lang="en-US" sz="2000" dirty="0"/>
          </a:p>
          <a:p>
            <a:endParaRPr lang="en-US" dirty="0"/>
          </a:p>
        </p:txBody>
      </p:sp>
    </p:spTree>
    <p:extLst>
      <p:ext uri="{BB962C8B-B14F-4D97-AF65-F5344CB8AC3E}">
        <p14:creationId xmlns:p14="http://schemas.microsoft.com/office/powerpoint/2010/main" val="2076487248"/>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81102-7391-4041-8AC9-3EE0E503223B}"/>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CE59381F-CAE7-5E4C-927B-3E16A29AAF00}"/>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204A2A42-544B-174C-A6E5-2CED2F662001}"/>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56EEF898-C98D-FC47-89C7-3E9EDE2D46A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User Defined Functions</a:t>
            </a:r>
          </a:p>
        </p:txBody>
      </p:sp>
      <p:sp>
        <p:nvSpPr>
          <p:cNvPr id="7" name="Content Placeholder 2"/>
          <p:cNvSpPr>
            <a:spLocks noGrp="1"/>
          </p:cNvSpPr>
          <p:nvPr>
            <p:ph sz="half" idx="2"/>
          </p:nvPr>
        </p:nvSpPr>
        <p:spPr>
          <a:xfrm>
            <a:off x="1008530" y="4683848"/>
            <a:ext cx="10369296" cy="720672"/>
          </a:xfrm>
        </p:spPr>
        <p:txBody>
          <a:bodyPr/>
          <a:lstStyle/>
          <a:p>
            <a:r>
              <a:rPr lang="en-US" sz="2400" dirty="0"/>
              <a:t>Function Keyword used to Declare Functions</a:t>
            </a:r>
          </a:p>
          <a:p>
            <a:pPr marL="800100" lvl="1" indent="-342900">
              <a:buFont typeface="Arial" panose="020B0604020202020204" pitchFamily="34" charset="0"/>
              <a:buChar char="•"/>
            </a:pPr>
            <a:r>
              <a:rPr lang="en-US" sz="2000" dirty="0"/>
              <a:t>Must be Declared ahead of Use</a:t>
            </a:r>
          </a:p>
          <a:p>
            <a:pPr marL="800100" lvl="1" indent="-342900">
              <a:buFont typeface="Arial" panose="020B0604020202020204" pitchFamily="34" charset="0"/>
              <a:buChar char="•"/>
            </a:pPr>
            <a:r>
              <a:rPr lang="en-US" sz="2000" dirty="0"/>
              <a:t>Variables defined inside of Function, have Local Scope</a:t>
            </a:r>
          </a:p>
          <a:p>
            <a:pPr marL="800100" lvl="1" indent="-342900">
              <a:buFont typeface="Arial" panose="020B0604020202020204" pitchFamily="34" charset="0"/>
              <a:buChar char="•"/>
            </a:pPr>
            <a:r>
              <a:rPr lang="en-US" sz="2000" dirty="0"/>
              <a:t>Functions cannot be declared inside of Functions.</a:t>
            </a:r>
          </a:p>
        </p:txBody>
      </p:sp>
      <p:sp>
        <p:nvSpPr>
          <p:cNvPr id="8"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3000935339"/>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892FE7F-7D00-2147-88C8-5516071FBB1A}"/>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2B4F3F7B-C015-824E-9D99-328C4F02F80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F452D59B-F3DD-084A-B721-EAFAE0997A3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7CFC32D6-D8F6-F64C-A476-DAC84BC6C73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Variable Assignment </a:t>
            </a:r>
          </a:p>
        </p:txBody>
      </p:sp>
      <p:sp>
        <p:nvSpPr>
          <p:cNvPr id="7" name="Content Placeholder 2"/>
          <p:cNvSpPr>
            <a:spLocks noGrp="1"/>
          </p:cNvSpPr>
          <p:nvPr>
            <p:ph sz="half" idx="2"/>
          </p:nvPr>
        </p:nvSpPr>
        <p:spPr>
          <a:xfrm>
            <a:off x="914400" y="4119664"/>
            <a:ext cx="10369296" cy="1239890"/>
          </a:xfrm>
        </p:spPr>
        <p:txBody>
          <a:bodyPr/>
          <a:lstStyle/>
          <a:p>
            <a:r>
              <a:rPr lang="en-US" sz="2400" dirty="0"/>
              <a:t>Variables can have their values reassigned.</a:t>
            </a:r>
          </a:p>
          <a:p>
            <a:pPr marL="800100" lvl="1" indent="-342900">
              <a:buFont typeface="Arial" panose="020B0604020202020204" pitchFamily="34" charset="0"/>
              <a:buChar char="•"/>
            </a:pPr>
            <a:r>
              <a:rPr lang="en-US" sz="2000" dirty="0"/>
              <a:t>Objects Types maybe Immutable, if passed into Arcade.</a:t>
            </a:r>
          </a:p>
          <a:p>
            <a:pPr marL="800100" lvl="1" indent="-342900">
              <a:buFont typeface="Arial" panose="020B0604020202020204" pitchFamily="34" charset="0"/>
              <a:buChar char="•"/>
            </a:pPr>
            <a:r>
              <a:rPr lang="en-US" sz="2000" dirty="0"/>
              <a:t>Arrays are not Sparse.  They must be sequential.</a:t>
            </a:r>
          </a:p>
          <a:p>
            <a:pPr marL="800100" lvl="1" indent="-342900">
              <a:buFont typeface="Arial" panose="020B0604020202020204" pitchFamily="34" charset="0"/>
              <a:buChar char="•"/>
            </a:pPr>
            <a:r>
              <a:rPr lang="en-US" sz="2000" dirty="0"/>
              <a:t>Geometry Types are immutable inside. You cannot change the points in a path of a line.</a:t>
            </a:r>
          </a:p>
        </p:txBody>
      </p:sp>
      <p:sp>
        <p:nvSpPr>
          <p:cNvPr id="8"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1372017417"/>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892FE7F-7D00-2147-88C8-5516071FBB1A}"/>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2B4F3F7B-C015-824E-9D99-328C4F02F80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F452D59B-F3DD-084A-B721-EAFAE0997A3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7CFC32D6-D8F6-F64C-A476-DAC84BC6C73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Feature Set Functions</a:t>
            </a:r>
          </a:p>
        </p:txBody>
      </p:sp>
      <p:sp>
        <p:nvSpPr>
          <p:cNvPr id="7" name="Content Placeholder 2"/>
          <p:cNvSpPr>
            <a:spLocks noGrp="1"/>
          </p:cNvSpPr>
          <p:nvPr>
            <p:ph sz="half" idx="2"/>
          </p:nvPr>
        </p:nvSpPr>
        <p:spPr>
          <a:xfrm>
            <a:off x="914400" y="4119664"/>
            <a:ext cx="10369296" cy="1239890"/>
          </a:xfrm>
        </p:spPr>
        <p:txBody>
          <a:bodyPr/>
          <a:lstStyle/>
          <a:p>
            <a:r>
              <a:rPr lang="en-US" sz="2400" dirty="0"/>
              <a:t>Variables can have their values reassigned.</a:t>
            </a:r>
          </a:p>
          <a:p>
            <a:pPr marL="800100" lvl="1" indent="-342900">
              <a:buFont typeface="Arial" panose="020B0604020202020204" pitchFamily="34" charset="0"/>
              <a:buChar char="•"/>
            </a:pPr>
            <a:r>
              <a:rPr lang="en-US" dirty="0"/>
              <a:t>Represents a connection to a set of </a:t>
            </a:r>
            <a:r>
              <a:rPr lang="en-US" dirty="0">
                <a:hlinkClick r:id="rId4"/>
              </a:rPr>
              <a:t>Features</a:t>
            </a:r>
            <a:r>
              <a:rPr lang="en-US" dirty="0"/>
              <a:t> in memory or in a server</a:t>
            </a:r>
          </a:p>
          <a:p>
            <a:pPr marL="800100" lvl="1" indent="-342900">
              <a:buFont typeface="Arial" panose="020B0604020202020204" pitchFamily="34" charset="0"/>
              <a:buChar char="•"/>
            </a:pPr>
            <a:r>
              <a:rPr lang="en-US" sz="2000" dirty="0"/>
              <a:t>Lazy, </a:t>
            </a:r>
            <a:r>
              <a:rPr lang="en-US" sz="2000" dirty="0" err="1"/>
              <a:t>interable</a:t>
            </a:r>
            <a:r>
              <a:rPr lang="en-US" sz="2000" dirty="0"/>
              <a:t>, and chainable</a:t>
            </a:r>
          </a:p>
        </p:txBody>
      </p:sp>
      <p:sp>
        <p:nvSpPr>
          <p:cNvPr id="8" name="Content Placeholder 11"/>
          <p:cNvSpPr txBox="1">
            <a:spLocks/>
          </p:cNvSpPr>
          <p:nvPr/>
        </p:nvSpPr>
        <p:spPr>
          <a:xfrm>
            <a:off x="675472" y="1584609"/>
            <a:ext cx="10826496" cy="208960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781634" y="2076430"/>
            <a:ext cx="10495966" cy="12198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b="0" dirty="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dirty="0" err="1">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FeatureSetByName</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dirty="0">
                <a:solidFill>
                  <a:srgbClr val="C00000"/>
                </a:solidFill>
                <a:latin typeface="Consolas" panose="020B0609020204030204" pitchFamily="49" charset="0"/>
                <a:ea typeface="Menlo" panose="020B0609030804020204" pitchFamily="49" charset="0"/>
                <a:cs typeface="Consolas" panose="020B0609020204030204" pitchFamily="49" charset="0"/>
              </a:rPr>
              <a:t>$map</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"public lands", ["class"], </a:t>
            </a:r>
            <a:r>
              <a:rPr lang="en-US" b="0" dirty="0">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true</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p>
          <a:p>
            <a:pPr marL="283464" lvl="1" indent="0">
              <a:buNone/>
            </a:pPr>
            <a:r>
              <a:rPr lang="en-US" b="0" dirty="0" err="1">
                <a:solidFill>
                  <a:schemeClr val="accent1">
                    <a:lumMod val="75000"/>
                  </a:schemeClr>
                </a:solidFill>
                <a:latin typeface="Consolas" panose="020B0609020204030204" pitchFamily="49" charset="0"/>
                <a:ea typeface="Menlo" panose="020B0609030804020204" pitchFamily="49" charset="0"/>
                <a:cs typeface="Consolas" panose="020B0609020204030204" pitchFamily="49" charset="0"/>
              </a:rPr>
              <a:t>var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 </a:t>
            </a: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Filter</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publicLandFeatures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"class = 'sensitive'"); </a:t>
            </a:r>
          </a:p>
          <a:p>
            <a:pPr marL="283464" lvl="1" indent="0">
              <a:buNone/>
            </a:pP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Count</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a:solidFill>
                  <a:schemeClr val="bg2">
                    <a:lumMod val="75000"/>
                  </a:schemeClr>
                </a:solidFill>
                <a:latin typeface="Consolas" panose="020B0609020204030204" pitchFamily="49" charset="0"/>
                <a:ea typeface="Menlo" panose="020B0609030804020204" pitchFamily="49" charset="0"/>
                <a:cs typeface="Consolas" panose="020B0609020204030204" pitchFamily="49" charset="0"/>
              </a:rPr>
              <a:t>Intersects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err="1">
                <a:solidFill>
                  <a:schemeClr val="bg1"/>
                </a:solidFill>
                <a:latin typeface="Consolas" panose="020B0609020204030204" pitchFamily="49" charset="0"/>
                <a:ea typeface="Menlo" panose="020B0609030804020204" pitchFamily="49" charset="0"/>
                <a:cs typeface="Consolas" panose="020B0609020204030204" pitchFamily="49" charset="0"/>
              </a:rPr>
              <a:t>sensitiveAreas</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r>
              <a:rPr lang="en-US" b="0" dirty="0">
                <a:solidFill>
                  <a:srgbClr val="C00000"/>
                </a:solidFill>
                <a:latin typeface="Consolas" panose="020B0609020204030204" pitchFamily="49" charset="0"/>
                <a:ea typeface="Menlo" panose="020B0609030804020204" pitchFamily="49" charset="0"/>
                <a:cs typeface="Consolas" panose="020B0609020204030204" pitchFamily="49" charset="0"/>
              </a:rPr>
              <a:t>$feature </a:t>
            </a:r>
            <a:r>
              <a:rPr lang="en-US" b="0" dirty="0">
                <a:solidFill>
                  <a:schemeClr val="bg1"/>
                </a:solidFill>
                <a:latin typeface="Consolas" panose="020B0609020204030204" pitchFamily="49" charset="0"/>
                <a:ea typeface="Menlo" panose="020B0609030804020204" pitchFamily="49" charset="0"/>
                <a:cs typeface="Consolas" panose="020B0609020204030204" pitchFamily="49" charset="0"/>
              </a:rPr>
              <a:t>) );</a:t>
            </a:r>
            <a:endParaRPr lang="en-US" sz="2000" b="0" dirty="0">
              <a:solidFill>
                <a:schemeClr val="bg1"/>
              </a:solidFill>
              <a:latin typeface="Consolas" panose="020B0609020204030204" pitchFamily="49" charset="0"/>
              <a:ea typeface="Menlo" panose="020B0609030804020204" pitchFamily="49" charset="0"/>
              <a:cs typeface="Consolas" panose="020B0609020204030204" pitchFamily="49" charset="0"/>
            </a:endParaRPr>
          </a:p>
        </p:txBody>
      </p:sp>
    </p:spTree>
    <p:extLst>
      <p:ext uri="{BB962C8B-B14F-4D97-AF65-F5344CB8AC3E}">
        <p14:creationId xmlns:p14="http://schemas.microsoft.com/office/powerpoint/2010/main" val="891649823"/>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background">
            <a:extLst>
              <a:ext uri="{FF2B5EF4-FFF2-40B4-BE49-F238E27FC236}">
                <a16:creationId xmlns:a16="http://schemas.microsoft.com/office/drawing/2014/main" id="{AE524E39-1FF4-EE4E-9641-E100F0D24853}"/>
              </a:ext>
            </a:extLst>
          </p:cNvPr>
          <p:cNvGrpSpPr/>
          <p:nvPr/>
        </p:nvGrpSpPr>
        <p:grpSpPr>
          <a:xfrm>
            <a:off x="-109748" y="-13648"/>
            <a:ext cx="12301748" cy="6881826"/>
            <a:chOff x="-92598" y="-16008"/>
            <a:chExt cx="12301748" cy="6881826"/>
          </a:xfrm>
        </p:grpSpPr>
        <p:sp>
          <p:nvSpPr>
            <p:cNvPr id="6" name="Rectangle 5">
              <a:extLst>
                <a:ext uri="{FF2B5EF4-FFF2-40B4-BE49-F238E27FC236}">
                  <a16:creationId xmlns:a16="http://schemas.microsoft.com/office/drawing/2014/main" id="{0DBE13C4-CECE-7E47-9D1A-008757F16FBE}"/>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7" name="keyart1">
              <a:extLst>
                <a:ext uri="{FF2B5EF4-FFF2-40B4-BE49-F238E27FC236}">
                  <a16:creationId xmlns:a16="http://schemas.microsoft.com/office/drawing/2014/main" id="{01E22CDA-01D8-2047-8837-4D215AC9A919}"/>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8" name="keyart2">
              <a:extLst>
                <a:ext uri="{FF2B5EF4-FFF2-40B4-BE49-F238E27FC236}">
                  <a16:creationId xmlns:a16="http://schemas.microsoft.com/office/drawing/2014/main" id="{5F0C993A-9530-6244-96E5-55E117D5EE91}"/>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9" name="shading (lower right)">
              <a:extLst>
                <a:ext uri="{FF2B5EF4-FFF2-40B4-BE49-F238E27FC236}">
                  <a16:creationId xmlns:a16="http://schemas.microsoft.com/office/drawing/2014/main" id="{7F5CD70C-B000-DC4B-9414-0F693F86BA87}"/>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279016" y="2180835"/>
            <a:ext cx="6632870" cy="758327"/>
          </a:xfrm>
        </p:spPr>
        <p:txBody>
          <a:bodyPr/>
          <a:lstStyle/>
          <a:p>
            <a:pPr>
              <a:lnSpc>
                <a:spcPts val="5800"/>
              </a:lnSpc>
            </a:pPr>
            <a:r>
              <a:rPr lang="en-US" sz="5400" dirty="0">
                <a:ea typeface="Avenir LT Std 55 Roman" charset="0"/>
                <a:cs typeface="Avenir LT Std 55 Roman" charset="0"/>
              </a:rPr>
              <a:t>Documentation</a:t>
            </a:r>
            <a:endParaRPr lang="en-US" sz="5400" dirty="0"/>
          </a:p>
        </p:txBody>
      </p:sp>
    </p:spTree>
    <p:extLst>
      <p:ext uri="{BB962C8B-B14F-4D97-AF65-F5344CB8AC3E}">
        <p14:creationId xmlns:p14="http://schemas.microsoft.com/office/powerpoint/2010/main" val="3136074558"/>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98BEB98-A725-794F-9F0D-2BD172FB04C4}"/>
              </a:ext>
            </a:extLst>
          </p:cNvPr>
          <p:cNvGrpSpPr/>
          <p:nvPr/>
        </p:nvGrpSpPr>
        <p:grpSpPr>
          <a:xfrm>
            <a:off x="-43251" y="0"/>
            <a:ext cx="12252401" cy="6858000"/>
            <a:chOff x="-43251" y="0"/>
            <a:chExt cx="12252401" cy="6858000"/>
          </a:xfrm>
        </p:grpSpPr>
        <p:sp>
          <p:nvSpPr>
            <p:cNvPr id="19" name="Rectangle 18">
              <a:extLst>
                <a:ext uri="{FF2B5EF4-FFF2-40B4-BE49-F238E27FC236}">
                  <a16:creationId xmlns:a16="http://schemas.microsoft.com/office/drawing/2014/main" id="{A230F5ED-BC81-5342-B54F-BE298F4E20F6}"/>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0" name="keyart3">
              <a:extLst>
                <a:ext uri="{FF2B5EF4-FFF2-40B4-BE49-F238E27FC236}">
                  <a16:creationId xmlns:a16="http://schemas.microsoft.com/office/drawing/2014/main" id="{7F4EDD83-1C7B-9D41-9836-8F6FA3DF244B}"/>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21" name="shading (lower right)">
              <a:extLst>
                <a:ext uri="{FF2B5EF4-FFF2-40B4-BE49-F238E27FC236}">
                  <a16:creationId xmlns:a16="http://schemas.microsoft.com/office/drawing/2014/main" id="{62A1270B-48EE-054D-BC7F-0E5A08945570}"/>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2" name="Rectangle 11"/>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3" name="Title 1"/>
          <p:cNvSpPr>
            <a:spLocks noGrp="1"/>
          </p:cNvSpPr>
          <p:nvPr>
            <p:ph type="title"/>
          </p:nvPr>
        </p:nvSpPr>
        <p:spPr>
          <a:xfrm>
            <a:off x="685800" y="682625"/>
            <a:ext cx="10826496" cy="492443"/>
          </a:xfrm>
        </p:spPr>
        <p:txBody>
          <a:bodyPr/>
          <a:lstStyle/>
          <a:p>
            <a:r>
              <a:rPr lang="en-US" sz="3200" dirty="0"/>
              <a:t>Global Variables and </a:t>
            </a:r>
            <a:r>
              <a:rPr lang="en-US" sz="3200" dirty="0">
                <a:hlinkClick r:id="rId4"/>
              </a:rPr>
              <a:t>Profiles</a:t>
            </a:r>
            <a:endParaRPr lang="en-US" sz="3200" dirty="0"/>
          </a:p>
        </p:txBody>
      </p:sp>
      <p:pic>
        <p:nvPicPr>
          <p:cNvPr id="15" name="Picture 14"/>
          <p:cNvPicPr>
            <a:picLocks noChangeAspect="1"/>
          </p:cNvPicPr>
          <p:nvPr/>
        </p:nvPicPr>
        <p:blipFill rotWithShape="1">
          <a:blip r:embed="rId5">
            <a:alphaModFix amt="19000"/>
            <a:extLst>
              <a:ext uri="{28A0092B-C50C-407E-A947-70E740481C1C}">
                <a14:useLocalDpi xmlns:a14="http://schemas.microsoft.com/office/drawing/2010/main" val="0"/>
              </a:ext>
            </a:extLst>
          </a:blip>
          <a:srcRect l="1" t="71006" r="318" b="7417"/>
          <a:stretch/>
        </p:blipFill>
        <p:spPr>
          <a:xfrm>
            <a:off x="-1306287" y="5666591"/>
            <a:ext cx="12323251" cy="1054884"/>
          </a:xfrm>
          <a:prstGeom prst="rect">
            <a:avLst/>
          </a:prstGeom>
        </p:spPr>
      </p:pic>
      <p:sp>
        <p:nvSpPr>
          <p:cNvPr id="1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7" name="Text Placeholder 1"/>
          <p:cNvSpPr txBox="1">
            <a:spLocks/>
          </p:cNvSpPr>
          <p:nvPr/>
        </p:nvSpPr>
        <p:spPr>
          <a:xfrm>
            <a:off x="803809" y="6264562"/>
            <a:ext cx="10869635"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Profiles defines the purpose, rules, and context for executing Arcade Expressions</a:t>
            </a:r>
          </a:p>
        </p:txBody>
      </p:sp>
      <p:sp>
        <p:nvSpPr>
          <p:cNvPr id="3" name="Rounded Rectangle 2">
            <a:extLst>
              <a:ext uri="{FF2B5EF4-FFF2-40B4-BE49-F238E27FC236}">
                <a16:creationId xmlns:a16="http://schemas.microsoft.com/office/drawing/2014/main" id="{9E670EEB-967F-9D4C-A025-8058A4E7C5BA}"/>
              </a:ext>
            </a:extLst>
          </p:cNvPr>
          <p:cNvSpPr/>
          <p:nvPr/>
        </p:nvSpPr>
        <p:spPr bwMode="auto">
          <a:xfrm>
            <a:off x="1315266" y="1517388"/>
            <a:ext cx="1721922" cy="771896"/>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Popup</a:t>
            </a:r>
          </a:p>
        </p:txBody>
      </p:sp>
      <p:sp>
        <p:nvSpPr>
          <p:cNvPr id="26" name="Rounded Rectangle 25">
            <a:extLst>
              <a:ext uri="{FF2B5EF4-FFF2-40B4-BE49-F238E27FC236}">
                <a16:creationId xmlns:a16="http://schemas.microsoft.com/office/drawing/2014/main" id="{5A186943-778A-B749-A82E-2381F23C0E4D}"/>
              </a:ext>
            </a:extLst>
          </p:cNvPr>
          <p:cNvSpPr/>
          <p:nvPr/>
        </p:nvSpPr>
        <p:spPr bwMode="auto">
          <a:xfrm>
            <a:off x="3912849" y="2710149"/>
            <a:ext cx="1721922" cy="771896"/>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Labeling</a:t>
            </a:r>
          </a:p>
        </p:txBody>
      </p:sp>
      <p:sp>
        <p:nvSpPr>
          <p:cNvPr id="27" name="Rounded Rectangle 26">
            <a:extLst>
              <a:ext uri="{FF2B5EF4-FFF2-40B4-BE49-F238E27FC236}">
                <a16:creationId xmlns:a16="http://schemas.microsoft.com/office/drawing/2014/main" id="{8BED4F59-C108-014A-A9D9-78922466B481}"/>
              </a:ext>
            </a:extLst>
          </p:cNvPr>
          <p:cNvSpPr/>
          <p:nvPr/>
        </p:nvSpPr>
        <p:spPr bwMode="auto">
          <a:xfrm>
            <a:off x="1314567" y="2757658"/>
            <a:ext cx="2020200" cy="758844"/>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Feature Z</a:t>
            </a:r>
          </a:p>
        </p:txBody>
      </p:sp>
      <p:sp>
        <p:nvSpPr>
          <p:cNvPr id="28" name="Rounded Rectangle 27">
            <a:extLst>
              <a:ext uri="{FF2B5EF4-FFF2-40B4-BE49-F238E27FC236}">
                <a16:creationId xmlns:a16="http://schemas.microsoft.com/office/drawing/2014/main" id="{A81E814F-D2CC-1B48-BBDA-C8176500F4DE}"/>
              </a:ext>
            </a:extLst>
          </p:cNvPr>
          <p:cNvSpPr/>
          <p:nvPr/>
        </p:nvSpPr>
        <p:spPr bwMode="auto">
          <a:xfrm>
            <a:off x="3358854" y="1470340"/>
            <a:ext cx="2383898" cy="843737"/>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Visualization</a:t>
            </a:r>
          </a:p>
        </p:txBody>
      </p:sp>
      <p:sp>
        <p:nvSpPr>
          <p:cNvPr id="29" name="Rounded Rectangle 28">
            <a:extLst>
              <a:ext uri="{FF2B5EF4-FFF2-40B4-BE49-F238E27FC236}">
                <a16:creationId xmlns:a16="http://schemas.microsoft.com/office/drawing/2014/main" id="{D3BBAE0A-3005-894F-8572-367BEB7D1E27}"/>
              </a:ext>
            </a:extLst>
          </p:cNvPr>
          <p:cNvSpPr/>
          <p:nvPr/>
        </p:nvSpPr>
        <p:spPr bwMode="auto">
          <a:xfrm>
            <a:off x="8291027" y="4144823"/>
            <a:ext cx="2582882"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Constrain</a:t>
            </a:r>
          </a:p>
        </p:txBody>
      </p:sp>
      <p:sp>
        <p:nvSpPr>
          <p:cNvPr id="30" name="Rounded Rectangle 29">
            <a:extLst>
              <a:ext uri="{FF2B5EF4-FFF2-40B4-BE49-F238E27FC236}">
                <a16:creationId xmlns:a16="http://schemas.microsoft.com/office/drawing/2014/main" id="{8620EB95-7B5C-BF43-BB32-BD87072FE124}"/>
              </a:ext>
            </a:extLst>
          </p:cNvPr>
          <p:cNvSpPr/>
          <p:nvPr/>
        </p:nvSpPr>
        <p:spPr bwMode="auto">
          <a:xfrm>
            <a:off x="8291027" y="2780562"/>
            <a:ext cx="2719304" cy="1049296"/>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Validation</a:t>
            </a:r>
          </a:p>
        </p:txBody>
      </p:sp>
      <p:sp>
        <p:nvSpPr>
          <p:cNvPr id="31" name="Rounded Rectangle 30">
            <a:extLst>
              <a:ext uri="{FF2B5EF4-FFF2-40B4-BE49-F238E27FC236}">
                <a16:creationId xmlns:a16="http://schemas.microsoft.com/office/drawing/2014/main" id="{B3256C3F-6CE9-C449-BDD0-7CC32726CC6D}"/>
              </a:ext>
            </a:extLst>
          </p:cNvPr>
          <p:cNvSpPr/>
          <p:nvPr/>
        </p:nvSpPr>
        <p:spPr bwMode="auto">
          <a:xfrm>
            <a:off x="8291027" y="1365578"/>
            <a:ext cx="2621442" cy="1064901"/>
          </a:xfrm>
          <a:prstGeom prst="roundRect">
            <a:avLst/>
          </a:prstGeom>
          <a:solidFill>
            <a:schemeClr val="tx1">
              <a:lumMod val="75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Attribute Rule</a:t>
            </a:r>
          </a:p>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Calculation</a:t>
            </a:r>
          </a:p>
        </p:txBody>
      </p:sp>
      <p:sp>
        <p:nvSpPr>
          <p:cNvPr id="32" name="Rounded Rectangle 31">
            <a:extLst>
              <a:ext uri="{FF2B5EF4-FFF2-40B4-BE49-F238E27FC236}">
                <a16:creationId xmlns:a16="http://schemas.microsoft.com/office/drawing/2014/main" id="{03312F81-979B-AF44-92DB-EEED9132A748}"/>
              </a:ext>
            </a:extLst>
          </p:cNvPr>
          <p:cNvSpPr/>
          <p:nvPr/>
        </p:nvSpPr>
        <p:spPr bwMode="auto">
          <a:xfrm>
            <a:off x="1989284" y="3878118"/>
            <a:ext cx="2998352" cy="771896"/>
          </a:xfrm>
          <a:prstGeom prst="roundRect">
            <a:avLst/>
          </a:prstGeom>
          <a:solidFill>
            <a:schemeClr val="accent2"/>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b="1" dirty="0">
                <a:solidFill>
                  <a:schemeClr val="bg1">
                    <a:lumMod val="85000"/>
                    <a:lumOff val="15000"/>
                  </a:schemeClr>
                </a:solidFill>
                <a:latin typeface="Arial" charset="0"/>
                <a:ea typeface="ＭＳ Ｐゴシック" pitchFamily="16" charset="-128"/>
                <a:cs typeface="ＭＳ Ｐゴシック" pitchFamily="-97" charset="-128"/>
              </a:rPr>
              <a:t>Field Calculate*</a:t>
            </a:r>
          </a:p>
        </p:txBody>
      </p:sp>
      <p:sp>
        <p:nvSpPr>
          <p:cNvPr id="4" name="TextBox 3">
            <a:extLst>
              <a:ext uri="{FF2B5EF4-FFF2-40B4-BE49-F238E27FC236}">
                <a16:creationId xmlns:a16="http://schemas.microsoft.com/office/drawing/2014/main" id="{638BC498-81B6-ED43-9E98-5E6C175F61D1}"/>
              </a:ext>
            </a:extLst>
          </p:cNvPr>
          <p:cNvSpPr txBox="1"/>
          <p:nvPr/>
        </p:nvSpPr>
        <p:spPr>
          <a:xfrm>
            <a:off x="7955512" y="5450122"/>
            <a:ext cx="2956957" cy="332871"/>
          </a:xfrm>
          <a:prstGeom prst="rect">
            <a:avLst/>
          </a:prstGeom>
          <a:noFill/>
          <a:effectLst/>
        </p:spPr>
        <p:txBody>
          <a:bodyPr wrap="none" lIns="0" tIns="0" rIns="0" bIns="0" rtlCol="0">
            <a:noAutofit/>
          </a:bodyPr>
          <a:lstStyle/>
          <a:p>
            <a:pPr algn="l" eaLnBrk="0" hangingPunct="0">
              <a:lnSpc>
                <a:spcPts val="1800"/>
              </a:lnSpc>
            </a:pPr>
            <a:r>
              <a:rPr lang="en-US" sz="2000" dirty="0">
                <a:ea typeface="+mn-ea"/>
                <a:cs typeface="+mn-cs"/>
              </a:rPr>
              <a:t>Not implemented in the JS API</a:t>
            </a:r>
          </a:p>
        </p:txBody>
      </p:sp>
      <p:sp>
        <p:nvSpPr>
          <p:cNvPr id="33" name="TextBox 32">
            <a:extLst>
              <a:ext uri="{FF2B5EF4-FFF2-40B4-BE49-F238E27FC236}">
                <a16:creationId xmlns:a16="http://schemas.microsoft.com/office/drawing/2014/main" id="{EAF73D95-6D72-7E44-8B80-92005FEA3121}"/>
              </a:ext>
            </a:extLst>
          </p:cNvPr>
          <p:cNvSpPr txBox="1"/>
          <p:nvPr/>
        </p:nvSpPr>
        <p:spPr>
          <a:xfrm>
            <a:off x="1898381" y="5426049"/>
            <a:ext cx="2956957" cy="332871"/>
          </a:xfrm>
          <a:prstGeom prst="rect">
            <a:avLst/>
          </a:prstGeom>
          <a:noFill/>
          <a:effectLst/>
        </p:spPr>
        <p:txBody>
          <a:bodyPr wrap="none" lIns="0" tIns="0" rIns="0" bIns="0" rtlCol="0">
            <a:noAutofit/>
          </a:bodyPr>
          <a:lstStyle/>
          <a:p>
            <a:pPr algn="l" eaLnBrk="0" hangingPunct="0">
              <a:lnSpc>
                <a:spcPts val="1800"/>
              </a:lnSpc>
            </a:pPr>
            <a:r>
              <a:rPr lang="en-US" sz="2000" dirty="0">
                <a:ea typeface="+mn-ea"/>
                <a:cs typeface="+mn-cs"/>
              </a:rPr>
              <a:t>*Not publicly documented</a:t>
            </a:r>
          </a:p>
        </p:txBody>
      </p:sp>
    </p:spTree>
    <p:extLst>
      <p:ext uri="{BB962C8B-B14F-4D97-AF65-F5344CB8AC3E}">
        <p14:creationId xmlns:p14="http://schemas.microsoft.com/office/powerpoint/2010/main" val="2936598452"/>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9C9A556-B442-CF46-9536-FD5B0ACCFD25}"/>
              </a:ext>
            </a:extLst>
          </p:cNvPr>
          <p:cNvGrpSpPr/>
          <p:nvPr/>
        </p:nvGrpSpPr>
        <p:grpSpPr>
          <a:xfrm>
            <a:off x="-43251" y="0"/>
            <a:ext cx="12252401" cy="6858000"/>
            <a:chOff x="-43251" y="0"/>
            <a:chExt cx="12252401" cy="6858000"/>
          </a:xfrm>
        </p:grpSpPr>
        <p:sp>
          <p:nvSpPr>
            <p:cNvPr id="7" name="Rectangle 6">
              <a:extLst>
                <a:ext uri="{FF2B5EF4-FFF2-40B4-BE49-F238E27FC236}">
                  <a16:creationId xmlns:a16="http://schemas.microsoft.com/office/drawing/2014/main" id="{CF071234-E668-9D4C-A9FF-50D02FD7D79B}"/>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keyart3">
              <a:extLst>
                <a:ext uri="{FF2B5EF4-FFF2-40B4-BE49-F238E27FC236}">
                  <a16:creationId xmlns:a16="http://schemas.microsoft.com/office/drawing/2014/main" id="{8453631F-3431-8240-861C-0CAD5B79848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9" name="shading (lower right)">
              <a:extLst>
                <a:ext uri="{FF2B5EF4-FFF2-40B4-BE49-F238E27FC236}">
                  <a16:creationId xmlns:a16="http://schemas.microsoft.com/office/drawing/2014/main" id="{37534ABF-6FE2-6E4B-864C-9296B088EE7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p:nvPr>
        </p:nvSpPr>
        <p:spPr>
          <a:xfrm>
            <a:off x="6917334" y="1757363"/>
            <a:ext cx="4527741" cy="2282676"/>
          </a:xfrm>
        </p:spPr>
        <p:txBody>
          <a:bodyPr/>
          <a:lstStyle/>
          <a:p>
            <a:pPr lvl="0" defTabSz="914400" eaLnBrk="0" hangingPunct="0">
              <a:lnSpc>
                <a:spcPts val="6000"/>
              </a:lnSpc>
              <a:spcBef>
                <a:spcPts val="0"/>
              </a:spcBef>
              <a:defRPr/>
            </a:pPr>
            <a:r>
              <a:rPr lang="en-GB" sz="4000" dirty="0"/>
              <a:t>Exploring Profiles and Functions in the Playground</a:t>
            </a:r>
            <a:endParaRPr lang="en-US" sz="4000" dirty="0"/>
          </a:p>
        </p:txBody>
      </p:sp>
      <p:pic>
        <p:nvPicPr>
          <p:cNvPr id="6" name="Picture Placeholder 5"/>
          <p:cNvPicPr>
            <a:picLocks noGrp="1" noChangeAspect="1"/>
          </p:cNvPicPr>
          <p:nvPr>
            <p:ph type="pic" sz="quarter" idx="12"/>
          </p:nvPr>
        </p:nvPicPr>
        <p:blipFill>
          <a:blip r:embed="rId4"/>
          <a:srcRect l="3522" r="3522"/>
          <a:stretch>
            <a:fillRect/>
          </a:stretch>
        </p:blipFill>
        <p:spPr>
          <a:prstGeom prst="rect">
            <a:avLst/>
          </a:prstGeom>
        </p:spPr>
      </p:pic>
    </p:spTree>
    <p:extLst>
      <p:ext uri="{BB962C8B-B14F-4D97-AF65-F5344CB8AC3E}">
        <p14:creationId xmlns:p14="http://schemas.microsoft.com/office/powerpoint/2010/main" val="529350418"/>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43373DC-CEAD-7846-A2EA-DA6B1D5318BA}"/>
              </a:ext>
            </a:extLst>
          </p:cNvPr>
          <p:cNvGrpSpPr/>
          <p:nvPr/>
        </p:nvGrpSpPr>
        <p:grpSpPr>
          <a:xfrm>
            <a:off x="-43251" y="0"/>
            <a:ext cx="12252401" cy="6858000"/>
            <a:chOff x="-43251" y="0"/>
            <a:chExt cx="12252401" cy="6858000"/>
          </a:xfrm>
        </p:grpSpPr>
        <p:sp>
          <p:nvSpPr>
            <p:cNvPr id="22" name="Rectangle 21">
              <a:extLst>
                <a:ext uri="{FF2B5EF4-FFF2-40B4-BE49-F238E27FC236}">
                  <a16:creationId xmlns:a16="http://schemas.microsoft.com/office/drawing/2014/main" id="{71740166-C80C-7D4E-9D38-44BBFE917B36}"/>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3" name="keyart3">
              <a:extLst>
                <a:ext uri="{FF2B5EF4-FFF2-40B4-BE49-F238E27FC236}">
                  <a16:creationId xmlns:a16="http://schemas.microsoft.com/office/drawing/2014/main" id="{26EAFAAF-BCEC-E340-8835-0F8BC5B750CD}"/>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24" name="shading (lower right)">
              <a:extLst>
                <a:ext uri="{FF2B5EF4-FFF2-40B4-BE49-F238E27FC236}">
                  <a16:creationId xmlns:a16="http://schemas.microsoft.com/office/drawing/2014/main" id="{5F155723-EB3B-D04A-B78F-EC03C6D150F5}"/>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2" name="Title 1"/>
          <p:cNvSpPr>
            <a:spLocks noGrp="1"/>
          </p:cNvSpPr>
          <p:nvPr>
            <p:ph type="title"/>
          </p:nvPr>
        </p:nvSpPr>
        <p:spPr/>
        <p:txBody>
          <a:bodyPr/>
          <a:lstStyle/>
          <a:p>
            <a:endParaRPr lang="en-GB"/>
          </a:p>
        </p:txBody>
      </p:sp>
      <p:sp>
        <p:nvSpPr>
          <p:cNvPr id="25" name="Rectangle 24"/>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26" name="Title 1"/>
          <p:cNvSpPr txBox="1">
            <a:spLocks/>
          </p:cNvSpPr>
          <p:nvPr/>
        </p:nvSpPr>
        <p:spPr>
          <a:xfrm>
            <a:off x="650964" y="2072600"/>
            <a:ext cx="4800992"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Arcade and the </a:t>
            </a:r>
            <a:br>
              <a:rPr lang="en-GB" sz="5400" dirty="0"/>
            </a:br>
            <a:r>
              <a:rPr lang="en-GB" sz="5400" dirty="0"/>
              <a:t>ArcGIS JS API</a:t>
            </a:r>
            <a:endParaRPr lang="en-US" dirty="0"/>
          </a:p>
        </p:txBody>
      </p:sp>
      <p:sp>
        <p:nvSpPr>
          <p:cNvPr id="27" name="Rectangle 26"/>
          <p:cNvSpPr/>
          <p:nvPr/>
        </p:nvSpPr>
        <p:spPr bwMode="auto">
          <a:xfrm>
            <a:off x="5860412" y="2119317"/>
            <a:ext cx="2635635" cy="2284489"/>
          </a:xfrm>
          <a:prstGeom prst="rect">
            <a:avLst/>
          </a:prstGeom>
          <a:blipFill>
            <a:blip r:embed="rId4"/>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31" name="Text Placeholder 1"/>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3.27</a:t>
            </a:r>
          </a:p>
        </p:txBody>
      </p:sp>
      <p:sp>
        <p:nvSpPr>
          <p:cNvPr id="32" name="Rectangle 31"/>
          <p:cNvSpPr/>
          <p:nvPr/>
        </p:nvSpPr>
        <p:spPr bwMode="auto">
          <a:xfrm>
            <a:off x="8784391" y="2119317"/>
            <a:ext cx="2635635" cy="2284489"/>
          </a:xfrm>
          <a:prstGeom prst="rect">
            <a:avLst/>
          </a:prstGeom>
          <a:blipFill>
            <a:blip r:embed="rId4"/>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33" name="Text Placeholder 1"/>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a:solidFill>
                  <a:schemeClr val="tx1"/>
                </a:solidFill>
                <a:latin typeface="Consolas" panose="020B0609020204030204" pitchFamily="49" charset="0"/>
              </a:rPr>
              <a:t>ESRI JS API</a:t>
            </a:r>
          </a:p>
          <a:p>
            <a:pPr algn="ctr"/>
            <a:r>
              <a:rPr lang="en-US" dirty="0">
                <a:solidFill>
                  <a:schemeClr val="tx1"/>
                </a:solidFill>
                <a:latin typeface="Consolas" panose="020B0609020204030204" pitchFamily="49" charset="0"/>
              </a:rPr>
              <a:t>Version 4.10</a:t>
            </a:r>
          </a:p>
        </p:txBody>
      </p:sp>
      <p:sp>
        <p:nvSpPr>
          <p:cNvPr id="34" name="Rectangle 3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35" name="Picture 34"/>
          <p:cNvPicPr>
            <a:picLocks noChangeAspect="1"/>
          </p:cNvPicPr>
          <p:nvPr/>
        </p:nvPicPr>
        <p:blipFill rotWithShape="1">
          <a:blip r:embed="rId5">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36"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37"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a:solidFill>
                  <a:srgbClr val="007AC2">
                    <a:lumMod val="40000"/>
                    <a:lumOff val="60000"/>
                    <a:alpha val="65000"/>
                  </a:srgbClr>
                </a:solidFill>
                <a:latin typeface="+mn-lt"/>
                <a:ea typeface="ＭＳ Ｐゴシック"/>
                <a:cs typeface="ＭＳ Ｐゴシック"/>
              </a:rPr>
              <a:t>Arcade Interpreter available in both 3.27  and 4.10 JavaScript API</a:t>
            </a:r>
          </a:p>
        </p:txBody>
      </p:sp>
      <p:sp>
        <p:nvSpPr>
          <p:cNvPr id="38" name="Rectangle 37"/>
          <p:cNvSpPr/>
          <p:nvPr/>
        </p:nvSpPr>
        <p:spPr>
          <a:xfrm rot="18266219">
            <a:off x="9881498" y="3052900"/>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39" name="Rectangle 38"/>
          <p:cNvSpPr/>
          <p:nvPr/>
        </p:nvSpPr>
        <p:spPr>
          <a:xfrm rot="7573751">
            <a:off x="9874738" y="3056548"/>
            <a:ext cx="462455" cy="433351"/>
          </a:xfrm>
          <a:prstGeom prst="rect">
            <a:avLst/>
          </a:prstGeom>
          <a:noFill/>
        </p:spPr>
        <p:txBody>
          <a:bodyPr wrap="square" lIns="91440" tIns="45720" rIns="91440" bIns="45720">
            <a:prstTxWarp prst="textCircle">
              <a:avLst/>
            </a:prstTxWarp>
            <a:spAutoFit/>
          </a:bodyPr>
          <a:lstStyle/>
          <a:p>
            <a:pPr algn="ctr"/>
            <a:r>
              <a:rPr lang="en-US" sz="1600" b="1" dirty="0">
                <a:ln w="0"/>
                <a:solidFill>
                  <a:srgbClr val="00B0F0"/>
                </a:solidFill>
              </a:rPr>
              <a:t>Inside</a:t>
            </a:r>
            <a:endParaRPr lang="en-US" sz="1600" b="1" cap="none" spc="0" dirty="0">
              <a:ln w="0"/>
              <a:solidFill>
                <a:srgbClr val="00B0F0"/>
              </a:solidFill>
              <a:effectLst/>
            </a:endParaRPr>
          </a:p>
        </p:txBody>
      </p:sp>
      <p:sp>
        <p:nvSpPr>
          <p:cNvPr id="40" name="Rectangle 39"/>
          <p:cNvSpPr/>
          <p:nvPr/>
        </p:nvSpPr>
        <p:spPr>
          <a:xfrm rot="18266219">
            <a:off x="6940871" y="3056748"/>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a:ln w="0"/>
                <a:solidFill>
                  <a:srgbClr val="00B0F0"/>
                </a:solidFill>
                <a:effectLst/>
              </a:rPr>
              <a:t>Arcade</a:t>
            </a:r>
          </a:p>
        </p:txBody>
      </p:sp>
      <p:sp>
        <p:nvSpPr>
          <p:cNvPr id="41" name="Rectangle 40"/>
          <p:cNvSpPr/>
          <p:nvPr/>
        </p:nvSpPr>
        <p:spPr>
          <a:xfrm rot="7573751">
            <a:off x="6934111" y="3060396"/>
            <a:ext cx="462455" cy="433351"/>
          </a:xfrm>
          <a:prstGeom prst="rect">
            <a:avLst/>
          </a:prstGeom>
          <a:noFill/>
        </p:spPr>
        <p:txBody>
          <a:bodyPr wrap="square" lIns="91440" tIns="45720" rIns="91440" bIns="45720">
            <a:prstTxWarp prst="textCircle">
              <a:avLst/>
            </a:prstTxWarp>
            <a:spAutoFit/>
          </a:bodyPr>
          <a:lstStyle/>
          <a:p>
            <a:pPr algn="ctr"/>
            <a:r>
              <a:rPr lang="en-US" sz="1600" b="1" dirty="0">
                <a:ln w="0"/>
                <a:solidFill>
                  <a:srgbClr val="00B0F0"/>
                </a:solidFill>
              </a:rPr>
              <a:t>Inside</a:t>
            </a:r>
            <a:endParaRPr lang="en-US" sz="1600" b="1" cap="none" spc="0" dirty="0">
              <a:ln w="0"/>
              <a:solidFill>
                <a:srgbClr val="00B0F0"/>
              </a:solidFill>
              <a:effectLst/>
            </a:endParaRPr>
          </a:p>
        </p:txBody>
      </p:sp>
    </p:spTree>
    <p:extLst>
      <p:ext uri="{BB962C8B-B14F-4D97-AF65-F5344CB8AC3E}">
        <p14:creationId xmlns:p14="http://schemas.microsoft.com/office/powerpoint/2010/main" val="698057189"/>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5F5C9F8D-5CF6-0448-821B-B33CCA656D4E}"/>
              </a:ext>
            </a:extLst>
          </p:cNvPr>
          <p:cNvGrpSpPr/>
          <p:nvPr/>
        </p:nvGrpSpPr>
        <p:grpSpPr>
          <a:xfrm>
            <a:off x="-43251" y="0"/>
            <a:ext cx="12252401" cy="6858000"/>
            <a:chOff x="-43251" y="0"/>
            <a:chExt cx="12252401" cy="6858000"/>
          </a:xfrm>
        </p:grpSpPr>
        <p:sp>
          <p:nvSpPr>
            <p:cNvPr id="20" name="Rectangle 19">
              <a:extLst>
                <a:ext uri="{FF2B5EF4-FFF2-40B4-BE49-F238E27FC236}">
                  <a16:creationId xmlns:a16="http://schemas.microsoft.com/office/drawing/2014/main" id="{536B23FA-3F2C-D94C-B8A8-99CE186BFBB9}"/>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1" name="keyart3">
              <a:extLst>
                <a:ext uri="{FF2B5EF4-FFF2-40B4-BE49-F238E27FC236}">
                  <a16:creationId xmlns:a16="http://schemas.microsoft.com/office/drawing/2014/main" id="{0ADA4ED4-54F0-7848-8EE3-2C43957B8F96}"/>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22" name="shading (lower right)">
              <a:extLst>
                <a:ext uri="{FF2B5EF4-FFF2-40B4-BE49-F238E27FC236}">
                  <a16:creationId xmlns:a16="http://schemas.microsoft.com/office/drawing/2014/main" id="{084B8E1C-CD9C-784A-83EF-ADF4FC45F14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2"/>
          <p:cNvSpPr>
            <a:spLocks noGrp="1"/>
          </p:cNvSpPr>
          <p:nvPr>
            <p:ph type="title"/>
          </p:nvPr>
        </p:nvSpPr>
        <p:spPr>
          <a:xfrm>
            <a:off x="914400" y="2242251"/>
            <a:ext cx="8683723" cy="492443"/>
          </a:xfrm>
        </p:spPr>
        <p:txBody>
          <a:bodyPr/>
          <a:lstStyle/>
          <a:p>
            <a:r>
              <a:rPr lang="en-GB" sz="3200" dirty="0"/>
              <a:t>Demos</a:t>
            </a:r>
            <a:endParaRPr lang="en-US" sz="3200" dirty="0"/>
          </a:p>
        </p:txBody>
      </p:sp>
      <p:pic>
        <p:nvPicPr>
          <p:cNvPr id="7" name="Picture 6" descr="Screen Shot 2017-02-24 at 9.54.0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1753" y="163473"/>
            <a:ext cx="4240794" cy="3017959"/>
          </a:xfrm>
          <a:prstGeom prst="rect">
            <a:avLst/>
          </a:prstGeom>
        </p:spPr>
      </p:pic>
      <p:pic>
        <p:nvPicPr>
          <p:cNvPr id="8" name="Picture 7" descr="Screen Shot 2017-02-24 at 9.55.07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7890" y="980837"/>
            <a:ext cx="3512998" cy="2200595"/>
          </a:xfrm>
          <a:prstGeom prst="rect">
            <a:avLst/>
          </a:prstGeom>
        </p:spPr>
      </p:pic>
      <p:pic>
        <p:nvPicPr>
          <p:cNvPr id="9" name="Picture 8" descr="Screen Shot 2017-02-24 at 9.55.48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5547" y="3294360"/>
            <a:ext cx="4683911" cy="3386665"/>
          </a:xfrm>
          <a:prstGeom prst="rect">
            <a:avLst/>
          </a:prstGeom>
        </p:spPr>
      </p:pic>
      <p:pic>
        <p:nvPicPr>
          <p:cNvPr id="10" name="Picture 9" descr="Screen Shot 2017-02-24 at 9.57.55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1226" y="3294360"/>
            <a:ext cx="6030773" cy="3563639"/>
          </a:xfrm>
          <a:prstGeom prst="rect">
            <a:avLst/>
          </a:prstGeom>
        </p:spPr>
      </p:pic>
    </p:spTree>
    <p:extLst>
      <p:ext uri="{BB962C8B-B14F-4D97-AF65-F5344CB8AC3E}">
        <p14:creationId xmlns:p14="http://schemas.microsoft.com/office/powerpoint/2010/main" val="3781945603"/>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970A9F2-F397-A642-9F2E-BF16990494AB}"/>
              </a:ext>
            </a:extLst>
          </p:cNvPr>
          <p:cNvGrpSpPr/>
          <p:nvPr/>
        </p:nvGrpSpPr>
        <p:grpSpPr>
          <a:xfrm>
            <a:off x="-43251" y="0"/>
            <a:ext cx="12252401" cy="6858000"/>
            <a:chOff x="-43251" y="0"/>
            <a:chExt cx="12252401" cy="6858000"/>
          </a:xfrm>
        </p:grpSpPr>
        <p:sp>
          <p:nvSpPr>
            <p:cNvPr id="9" name="Rectangle 8">
              <a:extLst>
                <a:ext uri="{FF2B5EF4-FFF2-40B4-BE49-F238E27FC236}">
                  <a16:creationId xmlns:a16="http://schemas.microsoft.com/office/drawing/2014/main" id="{15BABC08-83A9-D444-A68B-E7FA445B4ACE}"/>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keyart3">
              <a:extLst>
                <a:ext uri="{FF2B5EF4-FFF2-40B4-BE49-F238E27FC236}">
                  <a16:creationId xmlns:a16="http://schemas.microsoft.com/office/drawing/2014/main" id="{A84BF054-6204-D843-9FF9-029C9F4439DB}"/>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1" name="shading (lower right)">
              <a:extLst>
                <a:ext uri="{FF2B5EF4-FFF2-40B4-BE49-F238E27FC236}">
                  <a16:creationId xmlns:a16="http://schemas.microsoft.com/office/drawing/2014/main" id="{C2C68C25-FD0A-8F4B-BBD8-A67F1A1CA255}"/>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ESRI JS API and Arcade Profiles</a:t>
            </a:r>
          </a:p>
        </p:txBody>
      </p:sp>
      <p:sp>
        <p:nvSpPr>
          <p:cNvPr id="7" name="Content Placeholder 2"/>
          <p:cNvSpPr>
            <a:spLocks noGrp="1"/>
          </p:cNvSpPr>
          <p:nvPr>
            <p:ph sz="half" idx="2"/>
          </p:nvPr>
        </p:nvSpPr>
        <p:spPr>
          <a:xfrm>
            <a:off x="1143000" y="1667325"/>
            <a:ext cx="10369296" cy="4002895"/>
          </a:xfrm>
        </p:spPr>
        <p:txBody>
          <a:bodyPr/>
          <a:lstStyle/>
          <a:p>
            <a:r>
              <a:rPr lang="en-US" sz="2400" dirty="0"/>
              <a:t>Arcade Expressions set as Properties</a:t>
            </a:r>
          </a:p>
          <a:p>
            <a:pPr marL="0" indent="0">
              <a:buNone/>
            </a:pPr>
            <a:endParaRPr lang="en-US" sz="2400" dirty="0"/>
          </a:p>
          <a:p>
            <a:r>
              <a:rPr lang="en-US" sz="2400" dirty="0"/>
              <a:t>Classes that support Arcade Expressions</a:t>
            </a:r>
          </a:p>
          <a:p>
            <a:pPr lvl="1"/>
            <a:r>
              <a:rPr lang="en-US" sz="2400" b="0" dirty="0" err="1">
                <a:latin typeface="Consolas" panose="020B0609020204030204" pitchFamily="49" charset="0"/>
              </a:rPr>
              <a:t>ClassBreaksRenderer</a:t>
            </a:r>
            <a:r>
              <a:rPr lang="en-US" sz="2400" b="0" dirty="0">
                <a:latin typeface="Consolas" panose="020B0609020204030204" pitchFamily="49" charset="0"/>
              </a:rPr>
              <a:t>	      </a:t>
            </a:r>
            <a:r>
              <a:rPr lang="en-US" sz="2400" b="0" dirty="0" err="1">
                <a:latin typeface="Consolas" panose="020B0609020204030204" pitchFamily="49" charset="0"/>
              </a:rPr>
              <a:t>LabelClass</a:t>
            </a:r>
            <a:endParaRPr lang="en-US" sz="2400" b="0" dirty="0">
              <a:latin typeface="Consolas" panose="020B0609020204030204" pitchFamily="49" charset="0"/>
            </a:endParaRPr>
          </a:p>
          <a:p>
            <a:pPr lvl="1"/>
            <a:r>
              <a:rPr lang="en-US" sz="2400" b="0" dirty="0" err="1">
                <a:latin typeface="Consolas" panose="020B0609020204030204" pitchFamily="49" charset="0"/>
              </a:rPr>
              <a:t>UniqueValueRenderer</a:t>
            </a:r>
            <a:r>
              <a:rPr lang="en-US" sz="2400" b="0" dirty="0">
                <a:latin typeface="Consolas" panose="020B0609020204030204" pitchFamily="49" charset="0"/>
              </a:rPr>
              <a:t>	      </a:t>
            </a:r>
            <a:r>
              <a:rPr lang="en-US" sz="2400" b="0" dirty="0" err="1">
                <a:latin typeface="Consolas" panose="020B0609020204030204" pitchFamily="49" charset="0"/>
              </a:rPr>
              <a:t>PopupTemplate</a:t>
            </a:r>
            <a:endParaRPr lang="en-US" sz="2400" b="0" dirty="0">
              <a:latin typeface="Consolas" panose="020B0609020204030204" pitchFamily="49" charset="0"/>
            </a:endParaRPr>
          </a:p>
          <a:p>
            <a:pPr lvl="1"/>
            <a:r>
              <a:rPr lang="en-US" sz="2400" dirty="0"/>
              <a:t>   </a:t>
            </a:r>
            <a:r>
              <a:rPr lang="en-US" sz="2400" dirty="0" err="1"/>
              <a:t>visualVariables</a:t>
            </a:r>
            <a:endParaRPr lang="en-US" sz="2400" dirty="0"/>
          </a:p>
          <a:p>
            <a:pPr lvl="2"/>
            <a:r>
              <a:rPr lang="en-US" sz="2400" b="0" dirty="0">
                <a:latin typeface="Consolas" panose="020B0609020204030204" pitchFamily="49" charset="0"/>
              </a:rPr>
              <a:t> Color</a:t>
            </a:r>
          </a:p>
          <a:p>
            <a:pPr lvl="2"/>
            <a:r>
              <a:rPr lang="en-US" sz="2400" b="0" dirty="0">
                <a:latin typeface="Consolas" panose="020B0609020204030204" pitchFamily="49" charset="0"/>
              </a:rPr>
              <a:t> Size</a:t>
            </a:r>
          </a:p>
          <a:p>
            <a:pPr lvl="2"/>
            <a:r>
              <a:rPr lang="en-US" sz="2400" b="0" dirty="0">
                <a:latin typeface="Consolas" panose="020B0609020204030204" pitchFamily="49" charset="0"/>
              </a:rPr>
              <a:t> Opacity</a:t>
            </a:r>
          </a:p>
          <a:p>
            <a:pPr lvl="2"/>
            <a:r>
              <a:rPr lang="en-US" sz="2400" b="0" dirty="0">
                <a:latin typeface="Consolas" panose="020B0609020204030204" pitchFamily="49" charset="0"/>
              </a:rPr>
              <a:t> Rotation</a:t>
            </a:r>
          </a:p>
          <a:p>
            <a:pPr lvl="2"/>
            <a:endParaRPr lang="en-US" sz="2400" b="0" dirty="0">
              <a:latin typeface="Consolas" panose="020B0609020204030204" pitchFamily="49" charset="0"/>
            </a:endParaRPr>
          </a:p>
          <a:p>
            <a:r>
              <a:rPr lang="en-US" sz="2400" dirty="0"/>
              <a:t>Supported for </a:t>
            </a:r>
            <a:r>
              <a:rPr lang="en-US" sz="2400" dirty="0" err="1"/>
              <a:t>FeatureLayer</a:t>
            </a:r>
            <a:r>
              <a:rPr lang="en-US" sz="2400" dirty="0"/>
              <a:t> and </a:t>
            </a:r>
            <a:r>
              <a:rPr lang="en-US" sz="2400" dirty="0" err="1"/>
              <a:t>SceneLayer</a:t>
            </a:r>
            <a:endParaRPr lang="en-US" sz="2400" dirty="0"/>
          </a:p>
        </p:txBody>
      </p:sp>
    </p:spTree>
    <p:extLst>
      <p:ext uri="{BB962C8B-B14F-4D97-AF65-F5344CB8AC3E}">
        <p14:creationId xmlns:p14="http://schemas.microsoft.com/office/powerpoint/2010/main" val="375744689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E6AE1D1-D1C4-1E4F-9696-C7586D189C6C}"/>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F257729C-7B6F-124A-86BC-81450D457D51}"/>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2BE034D8-2083-1241-8A5C-1E2A5A10ACB3}"/>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CBF88568-B1F6-B64C-9BD0-C0767DAB3364}"/>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369332"/>
          </a:xfrm>
        </p:spPr>
        <p:txBody>
          <a:bodyPr/>
          <a:lstStyle/>
          <a:p>
            <a:r>
              <a:rPr lang="en-US" dirty="0"/>
              <a:t>ESRI JS API  : Arcade Expressions</a:t>
            </a:r>
          </a:p>
        </p:txBody>
      </p:sp>
      <p:sp>
        <p:nvSpPr>
          <p:cNvPr id="7" name="Content Placeholder 2"/>
          <p:cNvSpPr>
            <a:spLocks noGrp="1"/>
          </p:cNvSpPr>
          <p:nvPr>
            <p:ph sz="half" idx="2"/>
          </p:nvPr>
        </p:nvSpPr>
        <p:spPr>
          <a:xfrm>
            <a:off x="914400" y="4350067"/>
            <a:ext cx="10369296" cy="1239890"/>
          </a:xfrm>
        </p:spPr>
        <p:txBody>
          <a:bodyPr/>
          <a:lstStyle/>
          <a:p>
            <a:r>
              <a:rPr lang="en-US" sz="2400" dirty="0"/>
              <a:t>Expression Properties are set as Literal Strings</a:t>
            </a:r>
          </a:p>
          <a:p>
            <a:endParaRPr lang="en-US" sz="2400" dirty="0"/>
          </a:p>
          <a:p>
            <a:r>
              <a:rPr lang="en-US" sz="2400" dirty="0"/>
              <a:t>Arcade Interpreter will Execute </a:t>
            </a:r>
            <a:r>
              <a:rPr lang="en-US" sz="2400" dirty="0" err="1"/>
              <a:t>valueExpression</a:t>
            </a:r>
            <a:r>
              <a:rPr lang="en-US" sz="2400" dirty="0"/>
              <a:t> for every Feature</a:t>
            </a:r>
            <a:endParaRPr lang="en-US" dirty="0"/>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14400" y="1713465"/>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renderer =</a:t>
            </a:r>
            <a:r>
              <a:rPr lang="en-GB" sz="2000" b="0" dirty="0">
                <a:solidFill>
                  <a:schemeClr val="accent1">
                    <a:lumMod val="75000"/>
                  </a:schemeClr>
                </a:solidFill>
                <a:latin typeface="Consolas" panose="020B0609020204030204" pitchFamily="49" charset="0"/>
              </a:rPr>
              <a:t> </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type: “class-breaks”,</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valueExpressionTitle</a:t>
            </a:r>
            <a:r>
              <a:rPr lang="en-GB" sz="2000" b="0" dirty="0">
                <a:solidFill>
                  <a:schemeClr val="bg1"/>
                </a:solidFill>
                <a:latin typeface="Consolas" panose="020B0609020204030204" pitchFamily="49" charset="0"/>
              </a:rPr>
              <a:t>: "Voter turnout"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p>
          <a:p>
            <a:pPr marL="283464" lvl="1" indent="0">
              <a:buNone/>
            </a:pPr>
            <a:r>
              <a:rPr lang="en-GB" sz="2000" b="0" dirty="0">
                <a:solidFill>
                  <a:schemeClr val="bg1"/>
                </a:solidFill>
                <a:latin typeface="Consolas" panose="020B0609020204030204" pitchFamily="49" charset="0"/>
              </a:rPr>
              <a: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369461885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488B13B-E057-D547-BCC8-25D92486E82F}"/>
              </a:ext>
            </a:extLst>
          </p:cNvPr>
          <p:cNvGrpSpPr/>
          <p:nvPr/>
        </p:nvGrpSpPr>
        <p:grpSpPr>
          <a:xfrm>
            <a:off x="-43251" y="0"/>
            <a:ext cx="12252401" cy="6858000"/>
            <a:chOff x="-43251" y="0"/>
            <a:chExt cx="12252401" cy="6858000"/>
          </a:xfrm>
        </p:grpSpPr>
        <p:sp>
          <p:nvSpPr>
            <p:cNvPr id="9" name="Rectangle 8">
              <a:extLst>
                <a:ext uri="{FF2B5EF4-FFF2-40B4-BE49-F238E27FC236}">
                  <a16:creationId xmlns:a16="http://schemas.microsoft.com/office/drawing/2014/main" id="{E0164027-4300-B148-AF27-16234ED8F65B}"/>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keyart3">
              <a:extLst>
                <a:ext uri="{FF2B5EF4-FFF2-40B4-BE49-F238E27FC236}">
                  <a16:creationId xmlns:a16="http://schemas.microsoft.com/office/drawing/2014/main" id="{BA2CB9D1-ACD2-7D48-8142-A0A5434CCA98}"/>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1" name="shading (lower right)">
              <a:extLst>
                <a:ext uri="{FF2B5EF4-FFF2-40B4-BE49-F238E27FC236}">
                  <a16:creationId xmlns:a16="http://schemas.microsoft.com/office/drawing/2014/main" id="{7DCB13D1-6187-0E45-9D6E-C7D8B2776BA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1"/>
          <p:cNvSpPr txBox="1">
            <a:spLocks/>
          </p:cNvSpPr>
          <p:nvPr/>
        </p:nvSpPr>
        <p:spPr>
          <a:xfrm>
            <a:off x="650964" y="1943404"/>
            <a:ext cx="4303906" cy="1549142"/>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What is Arcade?</a:t>
            </a:r>
            <a:endParaRPr lang="en-US" dirty="0"/>
          </a:p>
        </p:txBody>
      </p:sp>
      <p:sp>
        <p:nvSpPr>
          <p:cNvPr id="14" name="TextBox 13"/>
          <p:cNvSpPr txBox="1"/>
          <p:nvPr/>
        </p:nvSpPr>
        <p:spPr>
          <a:xfrm>
            <a:off x="5324531" y="442843"/>
            <a:ext cx="6411317" cy="6160507"/>
          </a:xfrm>
          <a:prstGeom prst="rect">
            <a:avLst/>
          </a:prstGeom>
          <a:noFill/>
          <a:effectLst/>
        </p:spPr>
        <p:txBody>
          <a:bodyPr wrap="square" lIns="0" tIns="0" rIns="0" bIns="0" rtlCol="0">
            <a:noAutofit/>
          </a:bodyPr>
          <a:lstStyle/>
          <a:p>
            <a:pPr marL="285750" indent="-285750" algn="l" eaLnBrk="0" hangingPunct="0">
              <a:buFont typeface="Arial"/>
              <a:buChar char="•"/>
            </a:pPr>
            <a:r>
              <a:rPr lang="en-US" sz="3600" b="1" dirty="0"/>
              <a:t>An expression language for the ArcGIS Platform</a:t>
            </a:r>
          </a:p>
          <a:p>
            <a:pPr marL="742950" lvl="1" indent="-285750" eaLnBrk="0" hangingPunct="0">
              <a:buFont typeface="Arial"/>
              <a:buChar char="•"/>
            </a:pPr>
            <a:r>
              <a:rPr lang="en-US" sz="2800" dirty="0"/>
              <a:t>ArcGIS Pro</a:t>
            </a:r>
          </a:p>
          <a:p>
            <a:pPr marL="742950" lvl="1" indent="-285750" eaLnBrk="0" hangingPunct="0">
              <a:buFont typeface="Arial"/>
              <a:buChar char="•"/>
            </a:pPr>
            <a:r>
              <a:rPr lang="en-US" sz="2800" dirty="0"/>
              <a:t>Runtime SDKs</a:t>
            </a:r>
          </a:p>
          <a:p>
            <a:pPr marL="742950" lvl="1" indent="-285750" eaLnBrk="0" hangingPunct="0">
              <a:buFont typeface="Arial"/>
              <a:buChar char="•"/>
            </a:pPr>
            <a:r>
              <a:rPr lang="en-US" sz="2800" dirty="0"/>
              <a:t>JavaScript API</a:t>
            </a:r>
          </a:p>
          <a:p>
            <a:pPr marL="742950" lvl="1" indent="-285750" eaLnBrk="0" hangingPunct="0">
              <a:buFont typeface="Arial"/>
              <a:buChar char="•"/>
            </a:pPr>
            <a:r>
              <a:rPr lang="en-US" sz="2800" dirty="0"/>
              <a:t>Web apps</a:t>
            </a:r>
          </a:p>
          <a:p>
            <a:pPr marL="742950" lvl="1" indent="-285750" eaLnBrk="0" hangingPunct="0">
              <a:buFont typeface="Arial"/>
              <a:buChar char="•"/>
            </a:pPr>
            <a:endParaRPr lang="en-US" sz="3200" dirty="0"/>
          </a:p>
          <a:p>
            <a:pPr marL="344488" lvl="1" indent="-285750" eaLnBrk="0" hangingPunct="0">
              <a:buFont typeface="Arial"/>
              <a:buChar char="•"/>
            </a:pPr>
            <a:r>
              <a:rPr lang="en-US" sz="3600" b="1" dirty="0"/>
              <a:t>Primarily designed for ArcGIS web maps and web scenes</a:t>
            </a:r>
            <a:endParaRPr lang="en-US" sz="2800" dirty="0"/>
          </a:p>
        </p:txBody>
      </p:sp>
    </p:spTree>
    <p:extLst>
      <p:ext uri="{BB962C8B-B14F-4D97-AF65-F5344CB8AC3E}">
        <p14:creationId xmlns:p14="http://schemas.microsoft.com/office/powerpoint/2010/main" val="1301105919"/>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1F0DC2E-22F8-1A4F-A241-C05F55113224}"/>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A44D9A5B-E355-224A-9260-A0728C51535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424E8D45-5B79-5E40-99B3-12D6DDE211D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B93EC8E3-5EA1-6B45-A303-84B866A861EF}"/>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8" name="Content Placeholder 11"/>
          <p:cNvSpPr txBox="1">
            <a:spLocks/>
          </p:cNvSpPr>
          <p:nvPr/>
        </p:nvSpPr>
        <p:spPr>
          <a:xfrm>
            <a:off x="942843" y="1540267"/>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961805" y="1741153"/>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featureLayer.labelingInfo</a:t>
            </a:r>
            <a:r>
              <a:rPr lang="en-GB" sz="2000" b="0" dirty="0">
                <a:solidFill>
                  <a:schemeClr val="bg1"/>
                </a:solidFill>
                <a:latin typeface="Consolas" panose="020B0609020204030204" pitchFamily="49" charset="0"/>
              </a:rPr>
              <a:t> = [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
        <p:nvSpPr>
          <p:cNvPr id="3" name="Title 2">
            <a:extLst>
              <a:ext uri="{FF2B5EF4-FFF2-40B4-BE49-F238E27FC236}">
                <a16:creationId xmlns:a16="http://schemas.microsoft.com/office/drawing/2014/main" id="{77115E61-D92D-404F-8E03-8E3988E1B8C3}"/>
              </a:ext>
            </a:extLst>
          </p:cNvPr>
          <p:cNvSpPr>
            <a:spLocks noGrp="1"/>
          </p:cNvSpPr>
          <p:nvPr>
            <p:ph type="title"/>
          </p:nvPr>
        </p:nvSpPr>
        <p:spPr>
          <a:xfrm>
            <a:off x="685800" y="682625"/>
            <a:ext cx="10826496" cy="738664"/>
          </a:xfrm>
        </p:spPr>
        <p:txBody>
          <a:bodyPr/>
          <a:lstStyle/>
          <a:p>
            <a:r>
              <a:rPr lang="en-US" dirty="0"/>
              <a:t>Arcade Expressions can be used For Labeling</a:t>
            </a:r>
            <a:br>
              <a:rPr lang="en-US" dirty="0"/>
            </a:br>
            <a:endParaRPr lang="en-US" dirty="0"/>
          </a:p>
        </p:txBody>
      </p:sp>
    </p:spTree>
    <p:extLst>
      <p:ext uri="{BB962C8B-B14F-4D97-AF65-F5344CB8AC3E}">
        <p14:creationId xmlns:p14="http://schemas.microsoft.com/office/powerpoint/2010/main" val="1391973240"/>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4B87845-FDA2-1748-B8C2-D453B7F48593}"/>
              </a:ext>
            </a:extLst>
          </p:cNvPr>
          <p:cNvGrpSpPr/>
          <p:nvPr/>
        </p:nvGrpSpPr>
        <p:grpSpPr>
          <a:xfrm>
            <a:off x="-43251" y="0"/>
            <a:ext cx="12252401" cy="6858000"/>
            <a:chOff x="-43251" y="0"/>
            <a:chExt cx="12252401" cy="6858000"/>
          </a:xfrm>
        </p:grpSpPr>
        <p:sp>
          <p:nvSpPr>
            <p:cNvPr id="11" name="Rectangle 10">
              <a:extLst>
                <a:ext uri="{FF2B5EF4-FFF2-40B4-BE49-F238E27FC236}">
                  <a16:creationId xmlns:a16="http://schemas.microsoft.com/office/drawing/2014/main" id="{74B26A6E-BBE9-0946-B24C-439B6E18584D}"/>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2" name="keyart3">
              <a:extLst>
                <a:ext uri="{FF2B5EF4-FFF2-40B4-BE49-F238E27FC236}">
                  <a16:creationId xmlns:a16="http://schemas.microsoft.com/office/drawing/2014/main" id="{60FBF23E-DF99-914E-A4DD-64C0CE031523}"/>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3" name="shading (lower right)">
              <a:extLst>
                <a:ext uri="{FF2B5EF4-FFF2-40B4-BE49-F238E27FC236}">
                  <a16:creationId xmlns:a16="http://schemas.microsoft.com/office/drawing/2014/main" id="{C0C5147F-9E55-F049-B297-D4EE31BD533F}"/>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Practicalities:   Scripts in Script</a:t>
            </a:r>
          </a:p>
        </p:txBody>
      </p:sp>
      <p:sp>
        <p:nvSpPr>
          <p:cNvPr id="7" name="Content Placeholder 2"/>
          <p:cNvSpPr>
            <a:spLocks noGrp="1"/>
          </p:cNvSpPr>
          <p:nvPr>
            <p:ph sz="half" idx="2"/>
          </p:nvPr>
        </p:nvSpPr>
        <p:spPr>
          <a:xfrm>
            <a:off x="914400" y="4350067"/>
            <a:ext cx="10369296" cy="1239890"/>
          </a:xfrm>
        </p:spPr>
        <p:txBody>
          <a:bodyPr/>
          <a:lstStyle/>
          <a:p>
            <a:r>
              <a:rPr lang="en-US" sz="2400" dirty="0"/>
              <a:t>Scripts within Scripts</a:t>
            </a:r>
          </a:p>
          <a:p>
            <a:pPr marL="800100" lvl="1" indent="-342900">
              <a:buFont typeface="Arial" panose="020B0604020202020204" pitchFamily="34" charset="0"/>
              <a:buChar char="•"/>
            </a:pPr>
            <a:r>
              <a:rPr lang="en-US" sz="2000" dirty="0"/>
              <a:t>Lots of String Escaping.</a:t>
            </a:r>
          </a:p>
          <a:p>
            <a:pPr marL="800100" lvl="1" indent="-342900">
              <a:buFont typeface="Arial" panose="020B0604020202020204" pitchFamily="34" charset="0"/>
              <a:buChar char="•"/>
            </a:pPr>
            <a:r>
              <a:rPr lang="en-US" sz="2000" dirty="0"/>
              <a:t>Embed Script in HTML using MIME type text/plain</a:t>
            </a:r>
          </a:p>
        </p:txBody>
      </p:sp>
      <p:sp>
        <p:nvSpPr>
          <p:cNvPr id="8"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a:p>
          <a:p>
            <a:pPr marL="0" indent="0">
              <a:buFont typeface="Arial"/>
              <a:buNone/>
            </a:pPr>
            <a:endParaRPr lang="en-US" sz="2400" dirty="0"/>
          </a:p>
          <a:p>
            <a:endParaRPr lang="en-US" sz="2400" dirty="0"/>
          </a:p>
        </p:txBody>
      </p:sp>
      <p:sp>
        <p:nvSpPr>
          <p:cNvPr id="9"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"&gt;</a:t>
            </a:r>
          </a:p>
          <a:p>
            <a:pPr marL="283464" lvl="1" indent="0">
              <a:buNone/>
            </a:pPr>
            <a:r>
              <a:rPr lang="en-GB" sz="2000" b="0" dirty="0">
                <a:solidFill>
                  <a:schemeClr val="bg1"/>
                </a:solidFill>
                <a:latin typeface="Consolas" panose="020B0609020204030204" pitchFamily="49" charset="0"/>
              </a:rPr>
              <a:t>	Proper($</a:t>
            </a:r>
            <a:r>
              <a:rPr lang="en-GB" sz="2000" b="0" dirty="0" err="1">
                <a:solidFill>
                  <a:schemeClr val="bg1"/>
                </a:solidFill>
                <a:latin typeface="Consolas" panose="020B0609020204030204" pitchFamily="49" charset="0"/>
              </a:rPr>
              <a:t>feature.CityName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&lt;/script&gt;</a:t>
            </a:r>
          </a:p>
          <a:p>
            <a:pPr marL="283464" lvl="1" indent="0">
              <a:buNone/>
            </a:pPr>
            <a:r>
              <a:rPr lang="en-GB" sz="2000" b="0" dirty="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arcadescript</a:t>
            </a:r>
            <a:r>
              <a:rPr lang="en-GB" sz="2000" b="0" dirty="0">
                <a:solidFill>
                  <a:schemeClr val="bg1"/>
                </a:solidFill>
                <a:latin typeface="Consolas" panose="020B0609020204030204" pitchFamily="49" charset="0"/>
              </a:rPr>
              <a:t> =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a:solidFill>
                  <a:schemeClr val="bg1"/>
                </a:solidFill>
                <a:latin typeface="Consolas" panose="020B0609020204030204" pitchFamily="49" charset="0"/>
              </a:rPr>
              <a:t>(“</a:t>
            </a:r>
            <a:r>
              <a:rPr lang="en-GB" sz="2000" b="0" dirty="0" err="1">
                <a:solidFill>
                  <a:srgbClr val="C00000"/>
                </a:solidFill>
                <a:latin typeface="Consolas" panose="020B0609020204030204" pitchFamily="49" charset="0"/>
              </a:rPr>
              <a:t>myScript</a:t>
            </a:r>
            <a:r>
              <a:rPr lang="en-GB" sz="2000" b="0" dirty="0">
                <a:solidFill>
                  <a:schemeClr val="bg1"/>
                </a:solidFill>
                <a:latin typeface="Consolas" panose="020B0609020204030204" pitchFamily="49" charset="0"/>
              </a:rPr>
              <a:t>").text;</a:t>
            </a:r>
          </a:p>
          <a:p>
            <a:pPr marL="283464" lvl="1" indent="0">
              <a:buNone/>
            </a:pPr>
            <a:endParaRPr lang="en-GB" sz="2000" b="0" dirty="0">
              <a:solidFill>
                <a:schemeClr val="bg1"/>
              </a:solidFill>
              <a:latin typeface="Consolas" panose="020B0609020204030204" pitchFamily="49" charset="0"/>
            </a:endParaRPr>
          </a:p>
          <a:p>
            <a:pPr marL="283464" lvl="1" indent="0">
              <a:buNone/>
            </a:pPr>
            <a:endParaRPr lang="en-GB" sz="2000" dirty="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738141739"/>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E270AA92-52D8-EA4E-8DA2-635C35E0D04C}"/>
              </a:ext>
            </a:extLst>
          </p:cNvPr>
          <p:cNvGrpSpPr/>
          <p:nvPr/>
        </p:nvGrpSpPr>
        <p:grpSpPr>
          <a:xfrm>
            <a:off x="-43251" y="0"/>
            <a:ext cx="12252401" cy="6858000"/>
            <a:chOff x="-43251" y="0"/>
            <a:chExt cx="12252401" cy="6858000"/>
          </a:xfrm>
        </p:grpSpPr>
        <p:sp>
          <p:nvSpPr>
            <p:cNvPr id="16" name="Rectangle 15">
              <a:extLst>
                <a:ext uri="{FF2B5EF4-FFF2-40B4-BE49-F238E27FC236}">
                  <a16:creationId xmlns:a16="http://schemas.microsoft.com/office/drawing/2014/main" id="{08AEAACD-E106-A34A-91E4-BC343E6C835A}"/>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keyart3">
              <a:extLst>
                <a:ext uri="{FF2B5EF4-FFF2-40B4-BE49-F238E27FC236}">
                  <a16:creationId xmlns:a16="http://schemas.microsoft.com/office/drawing/2014/main" id="{115D7AA9-7929-AF40-9D25-4E2C7B5DC3C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8" name="shading (lower right)">
              <a:extLst>
                <a:ext uri="{FF2B5EF4-FFF2-40B4-BE49-F238E27FC236}">
                  <a16:creationId xmlns:a16="http://schemas.microsoft.com/office/drawing/2014/main" id="{3EA6215F-4559-5143-90E1-BB8C66BC9049}"/>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7" name="Title 2"/>
          <p:cNvSpPr>
            <a:spLocks noGrp="1"/>
          </p:cNvSpPr>
          <p:nvPr>
            <p:ph type="title"/>
          </p:nvPr>
        </p:nvSpPr>
        <p:spPr>
          <a:xfrm>
            <a:off x="1033384" y="3015270"/>
            <a:ext cx="8683723" cy="1015663"/>
          </a:xfrm>
        </p:spPr>
        <p:txBody>
          <a:bodyPr/>
          <a:lstStyle/>
          <a:p>
            <a:r>
              <a:rPr lang="en-GB" sz="6600" dirty="0"/>
              <a:t>Demos</a:t>
            </a:r>
            <a:endParaRPr lang="en-US" sz="3600" dirty="0"/>
          </a:p>
        </p:txBody>
      </p:sp>
      <p:pic>
        <p:nvPicPr>
          <p:cNvPr id="8" name="Picture 7" descr="Screen Shot 2017-02-24 at 9.46.4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9" name="Picture 8" descr="Screen Shot 2017-02-24 at 9.44.0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10" name="Picture 9" descr="Screen Shot 2017-02-24 at 9.44.16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11" name="Picture 10" descr="Screen Shot 2017-02-24 at 9.47.01 A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12" name="Picture 11" descr="arcade-bivariate-colo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3" name="Picture 12" descr="Screen Shot 2017-02-24 at 9.43.40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14" name="Picture 13" descr="Screen Shot 2017-02-24 at 9.46.11 A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3543731767"/>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background">
            <a:extLst>
              <a:ext uri="{FF2B5EF4-FFF2-40B4-BE49-F238E27FC236}">
                <a16:creationId xmlns:a16="http://schemas.microsoft.com/office/drawing/2014/main" id="{AE524E39-1FF4-EE4E-9641-E100F0D24853}"/>
              </a:ext>
            </a:extLst>
          </p:cNvPr>
          <p:cNvGrpSpPr/>
          <p:nvPr/>
        </p:nvGrpSpPr>
        <p:grpSpPr>
          <a:xfrm>
            <a:off x="-109748" y="0"/>
            <a:ext cx="12301748" cy="6881826"/>
            <a:chOff x="-92598" y="-16008"/>
            <a:chExt cx="12301748" cy="6881826"/>
          </a:xfrm>
        </p:grpSpPr>
        <p:sp>
          <p:nvSpPr>
            <p:cNvPr id="6" name="Rectangle 5">
              <a:extLst>
                <a:ext uri="{FF2B5EF4-FFF2-40B4-BE49-F238E27FC236}">
                  <a16:creationId xmlns:a16="http://schemas.microsoft.com/office/drawing/2014/main" id="{0DBE13C4-CECE-7E47-9D1A-008757F16FBE}"/>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7" name="keyart1">
              <a:extLst>
                <a:ext uri="{FF2B5EF4-FFF2-40B4-BE49-F238E27FC236}">
                  <a16:creationId xmlns:a16="http://schemas.microsoft.com/office/drawing/2014/main" id="{01E22CDA-01D8-2047-8837-4D215AC9A919}"/>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8" name="keyart2">
              <a:extLst>
                <a:ext uri="{FF2B5EF4-FFF2-40B4-BE49-F238E27FC236}">
                  <a16:creationId xmlns:a16="http://schemas.microsoft.com/office/drawing/2014/main" id="{5F0C993A-9530-6244-96E5-55E117D5EE91}"/>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9" name="shading (lower right)">
              <a:extLst>
                <a:ext uri="{FF2B5EF4-FFF2-40B4-BE49-F238E27FC236}">
                  <a16:creationId xmlns:a16="http://schemas.microsoft.com/office/drawing/2014/main" id="{7F5CD70C-B000-DC4B-9414-0F693F86BA87}"/>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279016" y="1997840"/>
            <a:ext cx="6632870" cy="1487587"/>
          </a:xfrm>
        </p:spPr>
        <p:txBody>
          <a:bodyPr/>
          <a:lstStyle/>
          <a:p>
            <a:pPr>
              <a:lnSpc>
                <a:spcPts val="5800"/>
              </a:lnSpc>
            </a:pPr>
            <a:r>
              <a:rPr lang="en-US" sz="5400" dirty="0">
                <a:ea typeface="Avenir LT Std 55 Roman" charset="0"/>
                <a:cs typeface="Avenir LT Std 55 Roman" charset="0"/>
              </a:rPr>
              <a:t>Generate Arcade for your users</a:t>
            </a:r>
            <a:endParaRPr lang="en-US" sz="5400" dirty="0"/>
          </a:p>
        </p:txBody>
      </p:sp>
      <p:sp>
        <p:nvSpPr>
          <p:cNvPr id="10" name="Title 8">
            <a:extLst>
              <a:ext uri="{FF2B5EF4-FFF2-40B4-BE49-F238E27FC236}">
                <a16:creationId xmlns:a16="http://schemas.microsoft.com/office/drawing/2014/main" id="{DCE2DBED-72C9-544F-9DE2-BB2697843AC6}"/>
              </a:ext>
            </a:extLst>
          </p:cNvPr>
          <p:cNvSpPr txBox="1">
            <a:spLocks/>
          </p:cNvSpPr>
          <p:nvPr/>
        </p:nvSpPr>
        <p:spPr>
          <a:xfrm>
            <a:off x="1279016" y="3478210"/>
            <a:ext cx="6632870" cy="651269"/>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pPr>
              <a:lnSpc>
                <a:spcPts val="5800"/>
              </a:lnSpc>
            </a:pPr>
            <a:r>
              <a:rPr lang="en-US" sz="2800" b="0" dirty="0">
                <a:ea typeface="Avenir LT Std 55 Roman" charset="0"/>
                <a:cs typeface="Avenir LT Std 55 Roman" charset="0"/>
              </a:rPr>
              <a:t>Take your apps to the next level</a:t>
            </a:r>
            <a:endParaRPr lang="en-US" sz="2800" b="0" dirty="0"/>
          </a:p>
        </p:txBody>
      </p:sp>
    </p:spTree>
    <p:extLst>
      <p:ext uri="{BB962C8B-B14F-4D97-AF65-F5344CB8AC3E}">
        <p14:creationId xmlns:p14="http://schemas.microsoft.com/office/powerpoint/2010/main" val="2694822480"/>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F1DE99B-A106-3B40-94A3-D952DA35966C}"/>
              </a:ext>
            </a:extLst>
          </p:cNvPr>
          <p:cNvGrpSpPr/>
          <p:nvPr/>
        </p:nvGrpSpPr>
        <p:grpSpPr>
          <a:xfrm>
            <a:off x="-43251" y="0"/>
            <a:ext cx="12252401" cy="6858000"/>
            <a:chOff x="-43251" y="0"/>
            <a:chExt cx="12252401" cy="6858000"/>
          </a:xfrm>
        </p:grpSpPr>
        <p:sp>
          <p:nvSpPr>
            <p:cNvPr id="8" name="Rectangle 7"/>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keyart3"/>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9" name="shading (lower right)">
              <a:extLst>
                <a:ext uri="{FF2B5EF4-FFF2-40B4-BE49-F238E27FC236}">
                  <a16:creationId xmlns:a16="http://schemas.microsoft.com/office/drawing/2014/main" id="{C43FD982-8D5C-9E48-A9BC-B72D90E1AAB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7" name="Title 6"/>
          <p:cNvSpPr>
            <a:spLocks noGrp="1"/>
          </p:cNvSpPr>
          <p:nvPr>
            <p:ph type="title"/>
          </p:nvPr>
        </p:nvSpPr>
        <p:spPr/>
        <p:txBody>
          <a:bodyPr/>
          <a:lstStyle/>
          <a:p>
            <a:r>
              <a:rPr lang="en-US" dirty="0"/>
              <a:t>Generate Arcade for your users</a:t>
            </a:r>
          </a:p>
        </p:txBody>
      </p:sp>
      <p:pic>
        <p:nvPicPr>
          <p:cNvPr id="4" name="Picture 3" descr="A screenshot of a cell phone&#10;&#10;Description automatically generated">
            <a:extLst>
              <a:ext uri="{FF2B5EF4-FFF2-40B4-BE49-F238E27FC236}">
                <a16:creationId xmlns:a16="http://schemas.microsoft.com/office/drawing/2014/main" id="{1E52DC60-28EA-144B-9D76-E403273EDE93}"/>
              </a:ext>
            </a:extLst>
          </p:cNvPr>
          <p:cNvPicPr>
            <a:picLocks noChangeAspect="1"/>
          </p:cNvPicPr>
          <p:nvPr/>
        </p:nvPicPr>
        <p:blipFill>
          <a:blip r:embed="rId4"/>
          <a:stretch>
            <a:fillRect/>
          </a:stretch>
        </p:blipFill>
        <p:spPr>
          <a:xfrm>
            <a:off x="481032" y="1734582"/>
            <a:ext cx="10941069" cy="4160688"/>
          </a:xfrm>
          <a:prstGeom prst="rect">
            <a:avLst/>
          </a:prstGeom>
        </p:spPr>
      </p:pic>
    </p:spTree>
    <p:extLst>
      <p:ext uri="{BB962C8B-B14F-4D97-AF65-F5344CB8AC3E}">
        <p14:creationId xmlns:p14="http://schemas.microsoft.com/office/powerpoint/2010/main" val="3860741621"/>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F1DE99B-A106-3B40-94A3-D952DA35966C}"/>
              </a:ext>
            </a:extLst>
          </p:cNvPr>
          <p:cNvGrpSpPr/>
          <p:nvPr/>
        </p:nvGrpSpPr>
        <p:grpSpPr>
          <a:xfrm>
            <a:off x="-43251" y="0"/>
            <a:ext cx="12252401" cy="6858000"/>
            <a:chOff x="-43251" y="0"/>
            <a:chExt cx="12252401" cy="6858000"/>
          </a:xfrm>
        </p:grpSpPr>
        <p:sp>
          <p:nvSpPr>
            <p:cNvPr id="8" name="Rectangle 7"/>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keyart3"/>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9" name="shading (lower right)">
              <a:extLst>
                <a:ext uri="{FF2B5EF4-FFF2-40B4-BE49-F238E27FC236}">
                  <a16:creationId xmlns:a16="http://schemas.microsoft.com/office/drawing/2014/main" id="{C43FD982-8D5C-9E48-A9BC-B72D90E1AAB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7" name="Title 6"/>
          <p:cNvSpPr>
            <a:spLocks noGrp="1"/>
          </p:cNvSpPr>
          <p:nvPr>
            <p:ph type="title"/>
          </p:nvPr>
        </p:nvSpPr>
        <p:spPr/>
        <p:txBody>
          <a:bodyPr/>
          <a:lstStyle/>
          <a:p>
            <a:r>
              <a:rPr lang="en-US" dirty="0"/>
              <a:t>Generate Arcade for your users</a:t>
            </a:r>
          </a:p>
        </p:txBody>
      </p:sp>
      <p:pic>
        <p:nvPicPr>
          <p:cNvPr id="5" name="Picture 4" descr="A screenshot of a cell phone&#10;&#10;Description automatically generated">
            <a:extLst>
              <a:ext uri="{FF2B5EF4-FFF2-40B4-BE49-F238E27FC236}">
                <a16:creationId xmlns:a16="http://schemas.microsoft.com/office/drawing/2014/main" id="{C25B2156-5F49-7144-9374-33D0A1CFA7BC}"/>
              </a:ext>
            </a:extLst>
          </p:cNvPr>
          <p:cNvPicPr>
            <a:picLocks noChangeAspect="1"/>
          </p:cNvPicPr>
          <p:nvPr/>
        </p:nvPicPr>
        <p:blipFill>
          <a:blip r:embed="rId4"/>
          <a:stretch>
            <a:fillRect/>
          </a:stretch>
        </p:blipFill>
        <p:spPr>
          <a:xfrm>
            <a:off x="411575" y="1841459"/>
            <a:ext cx="11100721" cy="3490183"/>
          </a:xfrm>
          <a:prstGeom prst="rect">
            <a:avLst/>
          </a:prstGeom>
        </p:spPr>
      </p:pic>
    </p:spTree>
    <p:extLst>
      <p:ext uri="{BB962C8B-B14F-4D97-AF65-F5344CB8AC3E}">
        <p14:creationId xmlns:p14="http://schemas.microsoft.com/office/powerpoint/2010/main" val="2373990195"/>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background">
            <a:extLst>
              <a:ext uri="{FF2B5EF4-FFF2-40B4-BE49-F238E27FC236}">
                <a16:creationId xmlns:a16="http://schemas.microsoft.com/office/drawing/2014/main" id="{B9FC266B-47D3-E547-9EB6-EB2545D14CF5}"/>
              </a:ext>
            </a:extLst>
          </p:cNvPr>
          <p:cNvGrpSpPr/>
          <p:nvPr/>
        </p:nvGrpSpPr>
        <p:grpSpPr>
          <a:xfrm>
            <a:off x="-92598" y="-16008"/>
            <a:ext cx="12301748" cy="6881826"/>
            <a:chOff x="-92598" y="-16008"/>
            <a:chExt cx="12301748" cy="6881826"/>
          </a:xfrm>
        </p:grpSpPr>
        <p:sp>
          <p:nvSpPr>
            <p:cNvPr id="6" name="Rectangle 5">
              <a:extLst>
                <a:ext uri="{FF2B5EF4-FFF2-40B4-BE49-F238E27FC236}">
                  <a16:creationId xmlns:a16="http://schemas.microsoft.com/office/drawing/2014/main" id="{735FA537-F205-0448-A1A0-256810D729D9}"/>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7" name="keyart1">
              <a:extLst>
                <a:ext uri="{FF2B5EF4-FFF2-40B4-BE49-F238E27FC236}">
                  <a16:creationId xmlns:a16="http://schemas.microsoft.com/office/drawing/2014/main" id="{1199453E-E37D-D942-A21B-5F73C87EBB79}"/>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8" name="keyart2">
              <a:extLst>
                <a:ext uri="{FF2B5EF4-FFF2-40B4-BE49-F238E27FC236}">
                  <a16:creationId xmlns:a16="http://schemas.microsoft.com/office/drawing/2014/main" id="{7EE30EC7-CF66-1140-84CD-BA4CE88595A8}"/>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9" name="shading (lower right)">
              <a:extLst>
                <a:ext uri="{FF2B5EF4-FFF2-40B4-BE49-F238E27FC236}">
                  <a16:creationId xmlns:a16="http://schemas.microsoft.com/office/drawing/2014/main" id="{86385B25-861B-3545-BA2D-FA3BA7E4342A}"/>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279016" y="2180835"/>
            <a:ext cx="6632870" cy="758327"/>
          </a:xfrm>
        </p:spPr>
        <p:txBody>
          <a:bodyPr/>
          <a:lstStyle/>
          <a:p>
            <a:pPr>
              <a:lnSpc>
                <a:spcPts val="5800"/>
              </a:lnSpc>
            </a:pPr>
            <a:r>
              <a:rPr lang="en-US" sz="5400" dirty="0">
                <a:ea typeface="Avenir LT Std 55 Roman" charset="0"/>
                <a:cs typeface="Avenir LT Std 55 Roman" charset="0"/>
              </a:rPr>
              <a:t>Expression sharing</a:t>
            </a:r>
            <a:endParaRPr lang="en-US" sz="5400" dirty="0"/>
          </a:p>
        </p:txBody>
      </p:sp>
    </p:spTree>
    <p:extLst>
      <p:ext uri="{BB962C8B-B14F-4D97-AF65-F5344CB8AC3E}">
        <p14:creationId xmlns:p14="http://schemas.microsoft.com/office/powerpoint/2010/main" val="33791487"/>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background">
            <a:extLst>
              <a:ext uri="{FF2B5EF4-FFF2-40B4-BE49-F238E27FC236}">
                <a16:creationId xmlns:a16="http://schemas.microsoft.com/office/drawing/2014/main" id="{D60E5492-C966-5E49-AD97-D76BBAD93DFC}"/>
              </a:ext>
            </a:extLst>
          </p:cNvPr>
          <p:cNvGrpSpPr/>
          <p:nvPr/>
        </p:nvGrpSpPr>
        <p:grpSpPr>
          <a:xfrm>
            <a:off x="-92598" y="-16008"/>
            <a:ext cx="12301748" cy="6881826"/>
            <a:chOff x="-92598" y="-16008"/>
            <a:chExt cx="12301748" cy="6881826"/>
          </a:xfrm>
        </p:grpSpPr>
        <p:sp>
          <p:nvSpPr>
            <p:cNvPr id="7" name="Rectangle 6">
              <a:extLst>
                <a:ext uri="{FF2B5EF4-FFF2-40B4-BE49-F238E27FC236}">
                  <a16:creationId xmlns:a16="http://schemas.microsoft.com/office/drawing/2014/main" id="{E924DE84-8DCA-4F42-BB59-08734ACFEE72}"/>
                </a:ext>
              </a:extLst>
            </p:cNvPr>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8" name="keyart1">
              <a:extLst>
                <a:ext uri="{FF2B5EF4-FFF2-40B4-BE49-F238E27FC236}">
                  <a16:creationId xmlns:a16="http://schemas.microsoft.com/office/drawing/2014/main" id="{50E9B41D-8729-3B4E-8101-ABB178C23B40}"/>
                </a:ext>
              </a:extLst>
            </p:cNvPr>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9" name="keyart2">
              <a:extLst>
                <a:ext uri="{FF2B5EF4-FFF2-40B4-BE49-F238E27FC236}">
                  <a16:creationId xmlns:a16="http://schemas.microsoft.com/office/drawing/2014/main" id="{420D73A9-E910-D043-9F93-865B8A321D66}"/>
                </a:ext>
              </a:extLst>
            </p:cNvPr>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10" name="shading (lower right)">
              <a:extLst>
                <a:ext uri="{FF2B5EF4-FFF2-40B4-BE49-F238E27FC236}">
                  <a16:creationId xmlns:a16="http://schemas.microsoft.com/office/drawing/2014/main" id="{7F28C0B1-15D6-1F41-A98A-09CE353D9475}"/>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13" name="Title 8"/>
          <p:cNvSpPr>
            <a:spLocks noGrp="1"/>
          </p:cNvSpPr>
          <p:nvPr>
            <p:ph type="title"/>
          </p:nvPr>
        </p:nvSpPr>
        <p:spPr>
          <a:xfrm>
            <a:off x="1279016" y="2180835"/>
            <a:ext cx="6632870" cy="758327"/>
          </a:xfrm>
        </p:spPr>
        <p:txBody>
          <a:bodyPr/>
          <a:lstStyle/>
          <a:p>
            <a:pPr>
              <a:lnSpc>
                <a:spcPts val="5800"/>
              </a:lnSpc>
            </a:pPr>
            <a:r>
              <a:rPr lang="en-US" sz="5400" dirty="0">
                <a:ea typeface="Avenir LT Std 55 Roman" charset="0"/>
                <a:cs typeface="Avenir LT Std 55 Roman" charset="0"/>
              </a:rPr>
              <a:t>Future</a:t>
            </a:r>
            <a:endParaRPr lang="en-US" sz="5400" dirty="0"/>
          </a:p>
        </p:txBody>
      </p:sp>
      <p:sp>
        <p:nvSpPr>
          <p:cNvPr id="6" name="Rectangle 1"/>
          <p:cNvSpPr/>
          <p:nvPr/>
        </p:nvSpPr>
        <p:spPr bwMode="auto">
          <a:xfrm>
            <a:off x="4701049" y="2166045"/>
            <a:ext cx="7718010" cy="4706987"/>
          </a:xfrm>
          <a:custGeom>
            <a:avLst/>
            <a:gdLst>
              <a:gd name="connsiteX0" fmla="*/ 0 w 6496875"/>
              <a:gd name="connsiteY0" fmla="*/ 0 h 3966627"/>
              <a:gd name="connsiteX1" fmla="*/ 6496875 w 6496875"/>
              <a:gd name="connsiteY1" fmla="*/ 0 h 3966627"/>
              <a:gd name="connsiteX2" fmla="*/ 6496875 w 6496875"/>
              <a:gd name="connsiteY2" fmla="*/ 3966627 h 3966627"/>
              <a:gd name="connsiteX3" fmla="*/ 0 w 6496875"/>
              <a:gd name="connsiteY3" fmla="*/ 3966627 h 3966627"/>
              <a:gd name="connsiteX4" fmla="*/ 0 w 6496875"/>
              <a:gd name="connsiteY4" fmla="*/ 0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4671391 w 6496875"/>
              <a:gd name="connsiteY4"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66278 h 3966627"/>
              <a:gd name="connsiteX5" fmla="*/ 4671391 w 6496875"/>
              <a:gd name="connsiteY5" fmla="*/ 278296 h 3966627"/>
              <a:gd name="connsiteX0" fmla="*/ 4767590 w 6593074"/>
              <a:gd name="connsiteY0" fmla="*/ 278296 h 3966627"/>
              <a:gd name="connsiteX1" fmla="*/ 6593074 w 6593074"/>
              <a:gd name="connsiteY1" fmla="*/ 0 h 3966627"/>
              <a:gd name="connsiteX2" fmla="*/ 6593074 w 6593074"/>
              <a:gd name="connsiteY2" fmla="*/ 3966627 h 3966627"/>
              <a:gd name="connsiteX3" fmla="*/ 96199 w 6593074"/>
              <a:gd name="connsiteY3" fmla="*/ 3966627 h 3966627"/>
              <a:gd name="connsiteX4" fmla="*/ 3912825 w 6593074"/>
              <a:gd name="connsiteY4" fmla="*/ 1111712 h 3966627"/>
              <a:gd name="connsiteX5" fmla="*/ 2342442 w 6593074"/>
              <a:gd name="connsiteY5" fmla="*/ 366278 h 3966627"/>
              <a:gd name="connsiteX6" fmla="*/ 4767590 w 6593074"/>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5109544 w 6935028"/>
              <a:gd name="connsiteY0" fmla="*/ 278296 h 3966627"/>
              <a:gd name="connsiteX1" fmla="*/ 6935028 w 6935028"/>
              <a:gd name="connsiteY1" fmla="*/ 0 h 3966627"/>
              <a:gd name="connsiteX2" fmla="*/ 6935028 w 6935028"/>
              <a:gd name="connsiteY2" fmla="*/ 3966627 h 3966627"/>
              <a:gd name="connsiteX3" fmla="*/ 438153 w 6935028"/>
              <a:gd name="connsiteY3" fmla="*/ 3966627 h 3966627"/>
              <a:gd name="connsiteX4" fmla="*/ 726388 w 6935028"/>
              <a:gd name="connsiteY4" fmla="*/ 1926721 h 3966627"/>
              <a:gd name="connsiteX5" fmla="*/ 4254779 w 6935028"/>
              <a:gd name="connsiteY5" fmla="*/ 1111712 h 3966627"/>
              <a:gd name="connsiteX6" fmla="*/ 2684396 w 6935028"/>
              <a:gd name="connsiteY6" fmla="*/ 366278 h 3966627"/>
              <a:gd name="connsiteX7" fmla="*/ 5109544 w 6935028"/>
              <a:gd name="connsiteY7" fmla="*/ 278296 h 3966627"/>
              <a:gd name="connsiteX0" fmla="*/ 4674069 w 6499553"/>
              <a:gd name="connsiteY0" fmla="*/ 278296 h 3996445"/>
              <a:gd name="connsiteX1" fmla="*/ 6499553 w 6499553"/>
              <a:gd name="connsiteY1" fmla="*/ 0 h 3996445"/>
              <a:gd name="connsiteX2" fmla="*/ 6499553 w 6499553"/>
              <a:gd name="connsiteY2" fmla="*/ 3966627 h 3996445"/>
              <a:gd name="connsiteX3" fmla="*/ 966774 w 6499553"/>
              <a:gd name="connsiteY3" fmla="*/ 3996445 h 3996445"/>
              <a:gd name="connsiteX4" fmla="*/ 290913 w 6499553"/>
              <a:gd name="connsiteY4" fmla="*/ 1926721 h 3996445"/>
              <a:gd name="connsiteX5" fmla="*/ 3819304 w 6499553"/>
              <a:gd name="connsiteY5" fmla="*/ 1111712 h 3996445"/>
              <a:gd name="connsiteX6" fmla="*/ 2248921 w 6499553"/>
              <a:gd name="connsiteY6" fmla="*/ 366278 h 3996445"/>
              <a:gd name="connsiteX7" fmla="*/ 4674069 w 6499553"/>
              <a:gd name="connsiteY7" fmla="*/ 278296 h 3996445"/>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19304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4226808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564624"/>
              <a:gd name="connsiteY0" fmla="*/ 0 h 3718149"/>
              <a:gd name="connsiteX1" fmla="*/ 2971162 w 6564624"/>
              <a:gd name="connsiteY1" fmla="*/ 108614 h 3718149"/>
              <a:gd name="connsiteX2" fmla="*/ 4590032 w 6564624"/>
              <a:gd name="connsiteY2" fmla="*/ 631845 h 3718149"/>
              <a:gd name="connsiteX3" fmla="*/ 6499553 w 6564624"/>
              <a:gd name="connsiteY3" fmla="*/ 3688331 h 3718149"/>
              <a:gd name="connsiteX4" fmla="*/ 966774 w 6564624"/>
              <a:gd name="connsiteY4" fmla="*/ 3718149 h 3718149"/>
              <a:gd name="connsiteX5" fmla="*/ 290913 w 6564624"/>
              <a:gd name="connsiteY5" fmla="*/ 1648425 h 3718149"/>
              <a:gd name="connsiteX6" fmla="*/ 3888877 w 6564624"/>
              <a:gd name="connsiteY6" fmla="*/ 654512 h 3718149"/>
              <a:gd name="connsiteX7" fmla="*/ 2248921 w 6564624"/>
              <a:gd name="connsiteY7" fmla="*/ 87982 h 3718149"/>
              <a:gd name="connsiteX8" fmla="*/ 4674069 w 6564624"/>
              <a:gd name="connsiteY8" fmla="*/ 0 h 3718149"/>
              <a:gd name="connsiteX0" fmla="*/ 4674069 w 6588507"/>
              <a:gd name="connsiteY0" fmla="*/ 0 h 3718149"/>
              <a:gd name="connsiteX1" fmla="*/ 2971162 w 6588507"/>
              <a:gd name="connsiteY1" fmla="*/ 108614 h 3718149"/>
              <a:gd name="connsiteX2" fmla="*/ 4590032 w 6588507"/>
              <a:gd name="connsiteY2" fmla="*/ 631845 h 3718149"/>
              <a:gd name="connsiteX3" fmla="*/ 2920257 w 6588507"/>
              <a:gd name="connsiteY3" fmla="*/ 1848542 h 3718149"/>
              <a:gd name="connsiteX4" fmla="*/ 6499553 w 6588507"/>
              <a:gd name="connsiteY4" fmla="*/ 3688331 h 3718149"/>
              <a:gd name="connsiteX5" fmla="*/ 966774 w 6588507"/>
              <a:gd name="connsiteY5" fmla="*/ 3718149 h 3718149"/>
              <a:gd name="connsiteX6" fmla="*/ 290913 w 6588507"/>
              <a:gd name="connsiteY6" fmla="*/ 1648425 h 3718149"/>
              <a:gd name="connsiteX7" fmla="*/ 3888877 w 6588507"/>
              <a:gd name="connsiteY7" fmla="*/ 654512 h 3718149"/>
              <a:gd name="connsiteX8" fmla="*/ 2248921 w 6588507"/>
              <a:gd name="connsiteY8" fmla="*/ 87982 h 3718149"/>
              <a:gd name="connsiteX9" fmla="*/ 4674069 w 6588507"/>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920257 w 6499553"/>
              <a:gd name="connsiteY3" fmla="*/ 1848542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539310"/>
              <a:gd name="connsiteY0" fmla="*/ 0 h 3755393"/>
              <a:gd name="connsiteX1" fmla="*/ 2971162 w 6539310"/>
              <a:gd name="connsiteY1" fmla="*/ 108614 h 3755393"/>
              <a:gd name="connsiteX2" fmla="*/ 4590032 w 6539310"/>
              <a:gd name="connsiteY2" fmla="*/ 631845 h 3755393"/>
              <a:gd name="connsiteX3" fmla="*/ 2234457 w 6539310"/>
              <a:gd name="connsiteY3" fmla="*/ 1944345 h 3755393"/>
              <a:gd name="connsiteX4" fmla="*/ 6539310 w 6539310"/>
              <a:gd name="connsiteY4" fmla="*/ 3755393 h 3755393"/>
              <a:gd name="connsiteX5" fmla="*/ 966774 w 6539310"/>
              <a:gd name="connsiteY5" fmla="*/ 3718149 h 3755393"/>
              <a:gd name="connsiteX6" fmla="*/ 290913 w 6539310"/>
              <a:gd name="connsiteY6" fmla="*/ 1648425 h 3755393"/>
              <a:gd name="connsiteX7" fmla="*/ 3888877 w 6539310"/>
              <a:gd name="connsiteY7" fmla="*/ 654512 h 3755393"/>
              <a:gd name="connsiteX8" fmla="*/ 2248921 w 6539310"/>
              <a:gd name="connsiteY8" fmla="*/ 87982 h 3755393"/>
              <a:gd name="connsiteX9" fmla="*/ 4674069 w 6539310"/>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892319 w 6569798"/>
              <a:gd name="connsiteY1" fmla="*/ 118195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813888 w 6569798"/>
              <a:gd name="connsiteY0" fmla="*/ 3245 h 3739478"/>
              <a:gd name="connsiteX1" fmla="*/ 2892319 w 6569798"/>
              <a:gd name="connsiteY1" fmla="*/ 102280 h 3739478"/>
              <a:gd name="connsiteX2" fmla="*/ 4580764 w 6569798"/>
              <a:gd name="connsiteY2" fmla="*/ 520127 h 3739478"/>
              <a:gd name="connsiteX3" fmla="*/ 2264945 w 6569798"/>
              <a:gd name="connsiteY3" fmla="*/ 1928430 h 3739478"/>
              <a:gd name="connsiteX4" fmla="*/ 6569798 w 6569798"/>
              <a:gd name="connsiteY4" fmla="*/ 3739478 h 3739478"/>
              <a:gd name="connsiteX5" fmla="*/ 997262 w 6569798"/>
              <a:gd name="connsiteY5" fmla="*/ 3702234 h 3739478"/>
              <a:gd name="connsiteX6" fmla="*/ 281645 w 6569798"/>
              <a:gd name="connsiteY6" fmla="*/ 1670832 h 3739478"/>
              <a:gd name="connsiteX7" fmla="*/ 3919365 w 6569798"/>
              <a:gd name="connsiteY7" fmla="*/ 638597 h 3739478"/>
              <a:gd name="connsiteX8" fmla="*/ 2279409 w 6569798"/>
              <a:gd name="connsiteY8" fmla="*/ 72067 h 3739478"/>
              <a:gd name="connsiteX9" fmla="*/ 4813888 w 6569798"/>
              <a:gd name="connsiteY9" fmla="*/ 3245 h 3739478"/>
              <a:gd name="connsiteX0" fmla="*/ 4813888 w 6569798"/>
              <a:gd name="connsiteY0" fmla="*/ 0 h 3736233"/>
              <a:gd name="connsiteX1" fmla="*/ 2892319 w 6569798"/>
              <a:gd name="connsiteY1" fmla="*/ 990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82989 w 6569798"/>
              <a:gd name="connsiteY1" fmla="*/ 1469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929420 w 6685330"/>
              <a:gd name="connsiteY0" fmla="*/ 0 h 3756470"/>
              <a:gd name="connsiteX1" fmla="*/ 2878643 w 6685330"/>
              <a:gd name="connsiteY1" fmla="*/ 127775 h 3756470"/>
              <a:gd name="connsiteX2" fmla="*/ 4755930 w 6685330"/>
              <a:gd name="connsiteY2" fmla="*/ 497721 h 3756470"/>
              <a:gd name="connsiteX3" fmla="*/ 2380477 w 6685330"/>
              <a:gd name="connsiteY3" fmla="*/ 1925185 h 3756470"/>
              <a:gd name="connsiteX4" fmla="*/ 6685330 w 6685330"/>
              <a:gd name="connsiteY4" fmla="*/ 3736233 h 3756470"/>
              <a:gd name="connsiteX5" fmla="*/ 725168 w 6685330"/>
              <a:gd name="connsiteY5" fmla="*/ 3756470 h 3756470"/>
              <a:gd name="connsiteX6" fmla="*/ 397177 w 6685330"/>
              <a:gd name="connsiteY6" fmla="*/ 1667587 h 3756470"/>
              <a:gd name="connsiteX7" fmla="*/ 3865931 w 6685330"/>
              <a:gd name="connsiteY7" fmla="*/ 625772 h 3756470"/>
              <a:gd name="connsiteX8" fmla="*/ 2245854 w 6685330"/>
              <a:gd name="connsiteY8" fmla="*/ 135884 h 3756470"/>
              <a:gd name="connsiteX9" fmla="*/ 4929420 w 6685330"/>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28445 w 6553785"/>
              <a:gd name="connsiteY3" fmla="*/ 200182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78750 w 6553785"/>
              <a:gd name="connsiteY3" fmla="*/ 1995181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917616 w 6673526"/>
              <a:gd name="connsiteY0" fmla="*/ 0 h 3756470"/>
              <a:gd name="connsiteX1" fmla="*/ 2866839 w 6673526"/>
              <a:gd name="connsiteY1" fmla="*/ 127775 h 3756470"/>
              <a:gd name="connsiteX2" fmla="*/ 4744126 w 6673526"/>
              <a:gd name="connsiteY2" fmla="*/ 497721 h 3756470"/>
              <a:gd name="connsiteX3" fmla="*/ 2398491 w 6673526"/>
              <a:gd name="connsiteY3" fmla="*/ 1995181 h 3756470"/>
              <a:gd name="connsiteX4" fmla="*/ 6673526 w 6673526"/>
              <a:gd name="connsiteY4" fmla="*/ 3736233 h 3756470"/>
              <a:gd name="connsiteX5" fmla="*/ 713364 w 6673526"/>
              <a:gd name="connsiteY5" fmla="*/ 3756470 h 3756470"/>
              <a:gd name="connsiteX6" fmla="*/ 236286 w 6673526"/>
              <a:gd name="connsiteY6" fmla="*/ 1757522 h 3756470"/>
              <a:gd name="connsiteX7" fmla="*/ 3854127 w 6673526"/>
              <a:gd name="connsiteY7" fmla="*/ 625772 h 3756470"/>
              <a:gd name="connsiteX8" fmla="*/ 2234050 w 6673526"/>
              <a:gd name="connsiteY8" fmla="*/ 135884 h 3756470"/>
              <a:gd name="connsiteX9" fmla="*/ 4917616 w 6673526"/>
              <a:gd name="connsiteY9" fmla="*/ 0 h 3756470"/>
              <a:gd name="connsiteX0" fmla="*/ 5034439 w 6790349"/>
              <a:gd name="connsiteY0" fmla="*/ 0 h 3756470"/>
              <a:gd name="connsiteX1" fmla="*/ 2983662 w 6790349"/>
              <a:gd name="connsiteY1" fmla="*/ 127775 h 3756470"/>
              <a:gd name="connsiteX2" fmla="*/ 4860949 w 6790349"/>
              <a:gd name="connsiteY2" fmla="*/ 497721 h 3756470"/>
              <a:gd name="connsiteX3" fmla="*/ 2515314 w 6790349"/>
              <a:gd name="connsiteY3" fmla="*/ 1995181 h 3756470"/>
              <a:gd name="connsiteX4" fmla="*/ 6790349 w 6790349"/>
              <a:gd name="connsiteY4" fmla="*/ 3736233 h 3756470"/>
              <a:gd name="connsiteX5" fmla="*/ 830187 w 6790349"/>
              <a:gd name="connsiteY5" fmla="*/ 3756470 h 3756470"/>
              <a:gd name="connsiteX6" fmla="*/ 213961 w 6790349"/>
              <a:gd name="connsiteY6" fmla="*/ 1865444 h 3756470"/>
              <a:gd name="connsiteX7" fmla="*/ 3970950 w 6790349"/>
              <a:gd name="connsiteY7" fmla="*/ 625772 h 3756470"/>
              <a:gd name="connsiteX8" fmla="*/ 2350873 w 6790349"/>
              <a:gd name="connsiteY8" fmla="*/ 135884 h 3756470"/>
              <a:gd name="connsiteX9" fmla="*/ 5034439 w 6790349"/>
              <a:gd name="connsiteY9" fmla="*/ 0 h 3756470"/>
              <a:gd name="connsiteX0" fmla="*/ 5020824 w 6776734"/>
              <a:gd name="connsiteY0" fmla="*/ 0 h 3736233"/>
              <a:gd name="connsiteX1" fmla="*/ 2970047 w 6776734"/>
              <a:gd name="connsiteY1" fmla="*/ 127775 h 3736233"/>
              <a:gd name="connsiteX2" fmla="*/ 4847334 w 6776734"/>
              <a:gd name="connsiteY2" fmla="*/ 497721 h 3736233"/>
              <a:gd name="connsiteX3" fmla="*/ 2501699 w 6776734"/>
              <a:gd name="connsiteY3" fmla="*/ 1995181 h 3736233"/>
              <a:gd name="connsiteX4" fmla="*/ 6776734 w 6776734"/>
              <a:gd name="connsiteY4" fmla="*/ 3736233 h 3736233"/>
              <a:gd name="connsiteX5" fmla="*/ 915963 w 6776734"/>
              <a:gd name="connsiteY5" fmla="*/ 3720495 h 3736233"/>
              <a:gd name="connsiteX6" fmla="*/ 200346 w 6776734"/>
              <a:gd name="connsiteY6" fmla="*/ 1865444 h 3736233"/>
              <a:gd name="connsiteX7" fmla="*/ 3957335 w 6776734"/>
              <a:gd name="connsiteY7" fmla="*/ 625772 h 3736233"/>
              <a:gd name="connsiteX8" fmla="*/ 2337258 w 6776734"/>
              <a:gd name="connsiteY8" fmla="*/ 135884 h 3736233"/>
              <a:gd name="connsiteX9" fmla="*/ 5020824 w 6776734"/>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58506 w 6777905"/>
              <a:gd name="connsiteY7" fmla="*/ 625772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587657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7732"/>
              <a:gd name="connsiteX1" fmla="*/ 2971218 w 6777905"/>
              <a:gd name="connsiteY1" fmla="*/ 127775 h 3737732"/>
              <a:gd name="connsiteX2" fmla="*/ 4848505 w 6777905"/>
              <a:gd name="connsiteY2" fmla="*/ 587657 h 3737732"/>
              <a:gd name="connsiteX3" fmla="*/ 2502870 w 6777905"/>
              <a:gd name="connsiteY3" fmla="*/ 1995181 h 3737732"/>
              <a:gd name="connsiteX4" fmla="*/ 6777905 w 6777905"/>
              <a:gd name="connsiteY4" fmla="*/ 3736233 h 3737732"/>
              <a:gd name="connsiteX5" fmla="*/ 917134 w 6777905"/>
              <a:gd name="connsiteY5" fmla="*/ 3737732 h 3737732"/>
              <a:gd name="connsiteX6" fmla="*/ 201517 w 6777905"/>
              <a:gd name="connsiteY6" fmla="*/ 1865444 h 3737732"/>
              <a:gd name="connsiteX7" fmla="*/ 3948567 w 6777905"/>
              <a:gd name="connsiteY7" fmla="*/ 679733 h 3737732"/>
              <a:gd name="connsiteX8" fmla="*/ 2338429 w 6777905"/>
              <a:gd name="connsiteY8" fmla="*/ 135884 h 3737732"/>
              <a:gd name="connsiteX9" fmla="*/ 5021995 w 6777905"/>
              <a:gd name="connsiteY9" fmla="*/ 0 h 3737732"/>
              <a:gd name="connsiteX0" fmla="*/ 5022408 w 6778318"/>
              <a:gd name="connsiteY0" fmla="*/ 0 h 3740605"/>
              <a:gd name="connsiteX1" fmla="*/ 2971631 w 6778318"/>
              <a:gd name="connsiteY1" fmla="*/ 127775 h 3740605"/>
              <a:gd name="connsiteX2" fmla="*/ 4848918 w 6778318"/>
              <a:gd name="connsiteY2" fmla="*/ 587657 h 3740605"/>
              <a:gd name="connsiteX3" fmla="*/ 2503283 w 6778318"/>
              <a:gd name="connsiteY3" fmla="*/ 1995181 h 3740605"/>
              <a:gd name="connsiteX4" fmla="*/ 6778318 w 6778318"/>
              <a:gd name="connsiteY4" fmla="*/ 3736233 h 3740605"/>
              <a:gd name="connsiteX5" fmla="*/ 914372 w 6778318"/>
              <a:gd name="connsiteY5" fmla="*/ 3740605 h 3740605"/>
              <a:gd name="connsiteX6" fmla="*/ 201930 w 6778318"/>
              <a:gd name="connsiteY6" fmla="*/ 1865444 h 3740605"/>
              <a:gd name="connsiteX7" fmla="*/ 3948980 w 6778318"/>
              <a:gd name="connsiteY7" fmla="*/ 679733 h 3740605"/>
              <a:gd name="connsiteX8" fmla="*/ 2338842 w 6778318"/>
              <a:gd name="connsiteY8" fmla="*/ 135884 h 3740605"/>
              <a:gd name="connsiteX9" fmla="*/ 5022408 w 6778318"/>
              <a:gd name="connsiteY9" fmla="*/ 0 h 374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18" h="3740605">
                <a:moveTo>
                  <a:pt x="5022408" y="0"/>
                </a:moveTo>
                <a:lnTo>
                  <a:pt x="2971631" y="127775"/>
                </a:lnTo>
                <a:cubicBezTo>
                  <a:pt x="2348025" y="146860"/>
                  <a:pt x="4648480" y="355089"/>
                  <a:pt x="4848918" y="587657"/>
                </a:cubicBezTo>
                <a:cubicBezTo>
                  <a:pt x="5165112" y="962272"/>
                  <a:pt x="2075699" y="1528387"/>
                  <a:pt x="2503283" y="1995181"/>
                </a:cubicBezTo>
                <a:cubicBezTo>
                  <a:pt x="2970624" y="2483673"/>
                  <a:pt x="3850490" y="2819477"/>
                  <a:pt x="6778318" y="3736233"/>
                </a:cubicBezTo>
                <a:lnTo>
                  <a:pt x="914372" y="3740605"/>
                </a:lnTo>
                <a:cubicBezTo>
                  <a:pt x="608467" y="3478968"/>
                  <a:pt x="-434174" y="2341263"/>
                  <a:pt x="201930" y="1865444"/>
                </a:cubicBezTo>
                <a:cubicBezTo>
                  <a:pt x="1205782" y="1140537"/>
                  <a:pt x="3387419" y="1017663"/>
                  <a:pt x="3948980" y="679733"/>
                </a:cubicBezTo>
                <a:cubicBezTo>
                  <a:pt x="4402867" y="357255"/>
                  <a:pt x="1911460" y="296765"/>
                  <a:pt x="2338842" y="135884"/>
                </a:cubicBezTo>
                <a:cubicBezTo>
                  <a:pt x="2600573" y="27043"/>
                  <a:pt x="4214025" y="9449"/>
                  <a:pt x="5022408" y="0"/>
                </a:cubicBezTo>
                <a:close/>
              </a:path>
            </a:pathLst>
          </a:custGeom>
          <a:gradFill flip="none" rotWithShape="1">
            <a:gsLst>
              <a:gs pos="100000">
                <a:srgbClr val="0070C0">
                  <a:alpha val="20000"/>
                </a:srgbClr>
              </a:gs>
              <a:gs pos="78000">
                <a:schemeClr val="accent4">
                  <a:lumMod val="75000"/>
                </a:schemeClr>
              </a:gs>
              <a:gs pos="39000">
                <a:srgbClr val="92D050"/>
              </a:gs>
              <a:gs pos="0">
                <a:srgbClr val="AAD24C">
                  <a:lumMod val="60000"/>
                  <a:lumOff val="40000"/>
                </a:srgbClr>
              </a:gs>
            </a:gsLst>
            <a:lin ang="16200000" scaled="1"/>
            <a:tileRect/>
          </a:gradFill>
          <a:ln>
            <a:noFill/>
            <a:headEnd type="none" w="med" len="med"/>
            <a:tailEnd type="none" w="med" len="med"/>
          </a:ln>
          <a:effectLst>
            <a:outerShdw blurRad="2540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601384388"/>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F45F0D9-172E-4B4C-A923-91FD08A9D315}"/>
              </a:ext>
            </a:extLst>
          </p:cNvPr>
          <p:cNvGrpSpPr/>
          <p:nvPr/>
        </p:nvGrpSpPr>
        <p:grpSpPr>
          <a:xfrm>
            <a:off x="-43251" y="0"/>
            <a:ext cx="12252401" cy="6858000"/>
            <a:chOff x="-43251" y="0"/>
            <a:chExt cx="12252401" cy="6858000"/>
          </a:xfrm>
        </p:grpSpPr>
        <p:sp>
          <p:nvSpPr>
            <p:cNvPr id="15" name="Rectangle 14">
              <a:extLst>
                <a:ext uri="{FF2B5EF4-FFF2-40B4-BE49-F238E27FC236}">
                  <a16:creationId xmlns:a16="http://schemas.microsoft.com/office/drawing/2014/main" id="{A08241A9-F62F-DF43-938B-B7C3DFBFCEFF}"/>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 name="keyart3">
              <a:extLst>
                <a:ext uri="{FF2B5EF4-FFF2-40B4-BE49-F238E27FC236}">
                  <a16:creationId xmlns:a16="http://schemas.microsoft.com/office/drawing/2014/main" id="{36A07EFB-CEF3-544E-B943-C609A577C94C}"/>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7" name="shading (lower right)">
              <a:extLst>
                <a:ext uri="{FF2B5EF4-FFF2-40B4-BE49-F238E27FC236}">
                  <a16:creationId xmlns:a16="http://schemas.microsoft.com/office/drawing/2014/main" id="{5113D177-8095-004A-BB29-7990ECF0C9B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Rectangle 5"/>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7"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8"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8"/>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1" name="Title 1"/>
          <p:cNvSpPr txBox="1">
            <a:spLocks/>
          </p:cNvSpPr>
          <p:nvPr/>
        </p:nvSpPr>
        <p:spPr>
          <a:xfrm>
            <a:off x="184731" y="697462"/>
            <a:ext cx="582718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800" dirty="0"/>
              <a:t>Adding Functions &amp; </a:t>
            </a:r>
          </a:p>
          <a:p>
            <a:pPr algn="l">
              <a:lnSpc>
                <a:spcPts val="6000"/>
              </a:lnSpc>
              <a:spcBef>
                <a:spcPts val="0"/>
              </a:spcBef>
            </a:pPr>
            <a:r>
              <a:rPr lang="en-GB" sz="4800" dirty="0"/>
              <a:t>Profiles</a:t>
            </a:r>
            <a:endParaRPr lang="en-US" sz="2000" dirty="0"/>
          </a:p>
        </p:txBody>
      </p:sp>
      <p:sp>
        <p:nvSpPr>
          <p:cNvPr id="13" name="Content Placeholder 1"/>
          <p:cNvSpPr txBox="1">
            <a:spLocks/>
          </p:cNvSpPr>
          <p:nvPr/>
        </p:nvSpPr>
        <p:spPr>
          <a:xfrm>
            <a:off x="359702" y="2717800"/>
            <a:ext cx="3237863" cy="1895944"/>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dirty="0">
                <a:ea typeface="Avenir LT Std 45 Book" charset="0"/>
                <a:cs typeface="Avenir LT Std 45 Book" charset="0"/>
              </a:rPr>
              <a:t>Identifying common operations and use cases</a:t>
            </a:r>
          </a:p>
          <a:p>
            <a:pPr marL="398462" lvl="1" indent="-107950">
              <a:spcBef>
                <a:spcPts val="1200"/>
              </a:spcBef>
              <a:buFont typeface="Arial" charset="0"/>
              <a:buChar char="•"/>
            </a:pPr>
            <a:r>
              <a:rPr lang="en-US" sz="2000" dirty="0">
                <a:ea typeface="Avenir LT Std 45 Book" charset="0"/>
                <a:cs typeface="Avenir LT Std 45 Book" charset="0"/>
              </a:rPr>
              <a:t>Let us know what you need! </a:t>
            </a:r>
          </a:p>
        </p:txBody>
      </p:sp>
      <p:pic>
        <p:nvPicPr>
          <p:cNvPr id="2" name="Picture 1"/>
          <p:cNvPicPr>
            <a:picLocks noChangeAspect="1"/>
          </p:cNvPicPr>
          <p:nvPr/>
        </p:nvPicPr>
        <p:blipFill>
          <a:blip r:embed="rId4"/>
          <a:stretch>
            <a:fillRect/>
          </a:stretch>
        </p:blipFill>
        <p:spPr>
          <a:xfrm>
            <a:off x="4086225" y="1773440"/>
            <a:ext cx="7810500" cy="4039435"/>
          </a:xfrm>
          <a:prstGeom prst="rect">
            <a:avLst/>
          </a:prstGeom>
        </p:spPr>
      </p:pic>
    </p:spTree>
    <p:extLst>
      <p:ext uri="{BB962C8B-B14F-4D97-AF65-F5344CB8AC3E}">
        <p14:creationId xmlns:p14="http://schemas.microsoft.com/office/powerpoint/2010/main" val="1856440894"/>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EFFC18D-8519-B847-BEE8-BBE67B59AA77}"/>
              </a:ext>
            </a:extLst>
          </p:cNvPr>
          <p:cNvGrpSpPr/>
          <p:nvPr/>
        </p:nvGrpSpPr>
        <p:grpSpPr>
          <a:xfrm>
            <a:off x="-43251" y="0"/>
            <a:ext cx="12252401" cy="6858000"/>
            <a:chOff x="-43251" y="0"/>
            <a:chExt cx="12252401" cy="6858000"/>
          </a:xfrm>
        </p:grpSpPr>
        <p:sp>
          <p:nvSpPr>
            <p:cNvPr id="17" name="Rectangle 16">
              <a:extLst>
                <a:ext uri="{FF2B5EF4-FFF2-40B4-BE49-F238E27FC236}">
                  <a16:creationId xmlns:a16="http://schemas.microsoft.com/office/drawing/2014/main" id="{7DDD127A-EA11-0E4A-9C7B-227470396188}"/>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8" name="keyart3">
              <a:extLst>
                <a:ext uri="{FF2B5EF4-FFF2-40B4-BE49-F238E27FC236}">
                  <a16:creationId xmlns:a16="http://schemas.microsoft.com/office/drawing/2014/main" id="{5C326693-7322-6C44-A9C1-2B435BAC008E}"/>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9" name="shading (lower right)">
              <a:extLst>
                <a:ext uri="{FF2B5EF4-FFF2-40B4-BE49-F238E27FC236}">
                  <a16:creationId xmlns:a16="http://schemas.microsoft.com/office/drawing/2014/main" id="{81A3BCE4-D9FA-C94C-9AF3-E03EF6076624}"/>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Parallelogram 1"/>
          <p:cNvSpPr>
            <a:spLocks noChangeAspect="1"/>
          </p:cNvSpPr>
          <p:nvPr/>
        </p:nvSpPr>
        <p:spPr bwMode="auto">
          <a:xfrm>
            <a:off x="5750648" y="13576"/>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4"/>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0" name="Title 1"/>
          <p:cNvSpPr txBox="1">
            <a:spLocks/>
          </p:cNvSpPr>
          <p:nvPr/>
        </p:nvSpPr>
        <p:spPr>
          <a:xfrm>
            <a:off x="718206" y="2216619"/>
            <a:ext cx="4303906" cy="307776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nSpc>
                <a:spcPts val="6000"/>
              </a:lnSpc>
              <a:spcBef>
                <a:spcPts val="0"/>
              </a:spcBef>
            </a:pPr>
            <a:r>
              <a:rPr lang="en-GB" sz="5400" dirty="0">
                <a:solidFill>
                  <a:prstClr val="white"/>
                </a:solidFill>
              </a:rPr>
              <a:t>Finding Arcade Resources</a:t>
            </a:r>
            <a:br>
              <a:rPr lang="en-GB" sz="5400" dirty="0">
                <a:solidFill>
                  <a:prstClr val="white"/>
                </a:solidFill>
              </a:rPr>
            </a:br>
            <a:endParaRPr lang="en-GB" dirty="0"/>
          </a:p>
        </p:txBody>
      </p:sp>
      <p:sp>
        <p:nvSpPr>
          <p:cNvPr id="11" name="Content Placeholder 6"/>
          <p:cNvSpPr txBox="1">
            <a:spLocks/>
          </p:cNvSpPr>
          <p:nvPr/>
        </p:nvSpPr>
        <p:spPr>
          <a:xfrm>
            <a:off x="914400" y="3981214"/>
            <a:ext cx="4075306" cy="13899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endParaRPr lang="en-US" sz="1800" dirty="0"/>
          </a:p>
        </p:txBody>
      </p:sp>
    </p:spTree>
    <p:extLst>
      <p:ext uri="{BB962C8B-B14F-4D97-AF65-F5344CB8AC3E}">
        <p14:creationId xmlns:p14="http://schemas.microsoft.com/office/powerpoint/2010/main" val="169092789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C27942F-C550-E64A-85B8-BDA366CEC105}"/>
              </a:ext>
            </a:extLst>
          </p:cNvPr>
          <p:cNvGrpSpPr/>
          <p:nvPr/>
        </p:nvGrpSpPr>
        <p:grpSpPr>
          <a:xfrm>
            <a:off x="-43251" y="0"/>
            <a:ext cx="12252401" cy="6858000"/>
            <a:chOff x="-43251" y="0"/>
            <a:chExt cx="12252401" cy="6858000"/>
          </a:xfrm>
        </p:grpSpPr>
        <p:sp>
          <p:nvSpPr>
            <p:cNvPr id="10" name="Rectangle 9">
              <a:extLst>
                <a:ext uri="{FF2B5EF4-FFF2-40B4-BE49-F238E27FC236}">
                  <a16:creationId xmlns:a16="http://schemas.microsoft.com/office/drawing/2014/main" id="{4B893DFE-D6F4-4347-8805-F2251D8AE78E}"/>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1" name="keyart3">
              <a:extLst>
                <a:ext uri="{FF2B5EF4-FFF2-40B4-BE49-F238E27FC236}">
                  <a16:creationId xmlns:a16="http://schemas.microsoft.com/office/drawing/2014/main" id="{4D0A2303-4E3F-8D4D-BD04-C62D112AA82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2" name="shading (lower right)">
              <a:extLst>
                <a:ext uri="{FF2B5EF4-FFF2-40B4-BE49-F238E27FC236}">
                  <a16:creationId xmlns:a16="http://schemas.microsoft.com/office/drawing/2014/main" id="{C272C134-A053-EC49-8264-8B6236C36307}"/>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r>
              <a:rPr lang="en-US" sz="3200" dirty="0"/>
              <a:t>Arcade Purpose</a:t>
            </a:r>
            <a:endParaRPr lang="en-GB" sz="3200" dirty="0"/>
          </a:p>
        </p:txBody>
      </p:sp>
      <p:sp>
        <p:nvSpPr>
          <p:cNvPr id="7" name="Content Placeholder 2"/>
          <p:cNvSpPr>
            <a:spLocks noGrp="1"/>
          </p:cNvSpPr>
          <p:nvPr>
            <p:ph sz="half" idx="2"/>
          </p:nvPr>
        </p:nvSpPr>
        <p:spPr>
          <a:xfrm>
            <a:off x="687262" y="1438487"/>
            <a:ext cx="10571287" cy="3429000"/>
          </a:xfrm>
        </p:spPr>
        <p:txBody>
          <a:bodyPr/>
          <a:lstStyle/>
          <a:p>
            <a:r>
              <a:rPr lang="en-GB" sz="2400" dirty="0"/>
              <a:t>Arcade is NOT intended to be a Full Programming / Scripting Language</a:t>
            </a:r>
            <a:endParaRPr lang="en-GB" sz="2000" dirty="0"/>
          </a:p>
          <a:p>
            <a:pPr marL="800100" lvl="1" indent="-342900">
              <a:buFont typeface="Arial" panose="020B0604020202020204" pitchFamily="34" charset="0"/>
              <a:buChar char="•"/>
            </a:pPr>
            <a:r>
              <a:rPr lang="en-GB" sz="2400" dirty="0"/>
              <a:t>Goal :  Lightweight and Simple</a:t>
            </a:r>
          </a:p>
          <a:p>
            <a:pPr marL="800100" lvl="1" indent="-342900">
              <a:buFont typeface="Arial" panose="020B0604020202020204" pitchFamily="34" charset="0"/>
              <a:buChar char="•"/>
            </a:pPr>
            <a:r>
              <a:rPr lang="en-GB" sz="2400" dirty="0"/>
              <a:t>Equivalent to a Spreadsheet Cell Calculation</a:t>
            </a:r>
            <a:endParaRPr lang="en-GB" sz="2000" dirty="0"/>
          </a:p>
          <a:p>
            <a:pPr marL="283464" lvl="1" indent="0">
              <a:buNone/>
            </a:pPr>
            <a:endParaRPr lang="en-GB" sz="2000" dirty="0"/>
          </a:p>
          <a:p>
            <a:r>
              <a:rPr lang="en-US" sz="2400" dirty="0"/>
              <a:t>Embedded Expressions</a:t>
            </a:r>
          </a:p>
          <a:p>
            <a:pPr marL="800100" lvl="1" indent="-342900">
              <a:buFont typeface="Arial" panose="020B0604020202020204" pitchFamily="34" charset="0"/>
              <a:buChar char="•"/>
            </a:pPr>
            <a:r>
              <a:rPr lang="en-US" sz="2400" dirty="0"/>
              <a:t>Labeling, Rendering, Symbol Variation, ….</a:t>
            </a:r>
          </a:p>
          <a:p>
            <a:pPr marL="800100" lvl="1" indent="-342900">
              <a:buFont typeface="Arial" panose="020B0604020202020204" pitchFamily="34" charset="0"/>
              <a:buChar char="•"/>
            </a:pPr>
            <a:r>
              <a:rPr lang="en-US" sz="2400" dirty="0"/>
              <a:t>Sharing</a:t>
            </a:r>
          </a:p>
          <a:p>
            <a:pPr marL="283464" lvl="1" indent="0">
              <a:buNone/>
            </a:pPr>
            <a:endParaRPr lang="en-GB" sz="2400" dirty="0"/>
          </a:p>
          <a:p>
            <a:r>
              <a:rPr lang="en-GB" sz="1800" dirty="0">
                <a:solidFill>
                  <a:schemeClr val="accent3">
                    <a:lumMod val="60000"/>
                    <a:lumOff val="40000"/>
                  </a:schemeClr>
                </a:solidFill>
              </a:rPr>
              <a:t>Not a replacement for Python for geoprocessing and Automation</a:t>
            </a:r>
          </a:p>
        </p:txBody>
      </p:sp>
      <p:graphicFrame>
        <p:nvGraphicFramePr>
          <p:cNvPr id="8" name="Diagram 7"/>
          <p:cNvGraphicFramePr/>
          <p:nvPr>
            <p:extLst/>
          </p:nvPr>
        </p:nvGraphicFramePr>
        <p:xfrm>
          <a:off x="1361313" y="4867487"/>
          <a:ext cx="9475470" cy="17699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09587479"/>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4C79AAC-D848-B945-8499-3EE992E041F4}"/>
              </a:ext>
            </a:extLst>
          </p:cNvPr>
          <p:cNvGrpSpPr/>
          <p:nvPr/>
        </p:nvGrpSpPr>
        <p:grpSpPr>
          <a:xfrm>
            <a:off x="-43251" y="0"/>
            <a:ext cx="12252401" cy="6858000"/>
            <a:chOff x="-43251" y="0"/>
            <a:chExt cx="12252401" cy="6858000"/>
          </a:xfrm>
        </p:grpSpPr>
        <p:sp>
          <p:nvSpPr>
            <p:cNvPr id="9" name="Rectangle 8">
              <a:extLst>
                <a:ext uri="{FF2B5EF4-FFF2-40B4-BE49-F238E27FC236}">
                  <a16:creationId xmlns:a16="http://schemas.microsoft.com/office/drawing/2014/main" id="{8B708287-1D21-8D49-BDE6-E50850B0EFDA}"/>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0" name="keyart3">
              <a:extLst>
                <a:ext uri="{FF2B5EF4-FFF2-40B4-BE49-F238E27FC236}">
                  <a16:creationId xmlns:a16="http://schemas.microsoft.com/office/drawing/2014/main" id="{FC25A622-BE0B-5746-8544-F535C5520FC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1" name="shading (lower right)">
              <a:extLst>
                <a:ext uri="{FF2B5EF4-FFF2-40B4-BE49-F238E27FC236}">
                  <a16:creationId xmlns:a16="http://schemas.microsoft.com/office/drawing/2014/main" id="{A50926A9-3C0D-B445-89C0-C8232680E4AB}"/>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1095704" y="703646"/>
            <a:ext cx="9025758" cy="492443"/>
          </a:xfrm>
        </p:spPr>
        <p:txBody>
          <a:bodyPr/>
          <a:lstStyle/>
          <a:p>
            <a:r>
              <a:rPr lang="en-US" sz="3200" dirty="0"/>
              <a:t>Resources</a:t>
            </a:r>
            <a:endParaRPr lang="en-US" dirty="0"/>
          </a:p>
        </p:txBody>
      </p:sp>
      <p:sp>
        <p:nvSpPr>
          <p:cNvPr id="7" name="Content Placeholder 2"/>
          <p:cNvSpPr txBox="1">
            <a:spLocks/>
          </p:cNvSpPr>
          <p:nvPr/>
        </p:nvSpPr>
        <p:spPr>
          <a:xfrm>
            <a:off x="1475360" y="1290502"/>
            <a:ext cx="10238641"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spcAft>
                <a:spcPts val="300"/>
              </a:spcAft>
              <a:buNone/>
            </a:pPr>
            <a:r>
              <a:rPr lang="en-US" sz="1800" dirty="0">
                <a:solidFill>
                  <a:schemeClr val="tx2"/>
                </a:solidFill>
              </a:rPr>
              <a:t>For Arcade Documentation </a:t>
            </a:r>
          </a:p>
          <a:p>
            <a:pPr marL="0" indent="0">
              <a:lnSpc>
                <a:spcPts val="1020"/>
              </a:lnSpc>
              <a:spcAft>
                <a:spcPts val="300"/>
              </a:spcAft>
              <a:buNone/>
            </a:pPr>
            <a:r>
              <a:rPr lang="en-US" sz="1800" b="0" dirty="0">
                <a:solidFill>
                  <a:schemeClr val="tx2"/>
                </a:solidFill>
                <a:hlinkClick r:id="rId4"/>
              </a:rPr>
              <a:t>https://developers.arcgis.com/arcade</a:t>
            </a:r>
            <a:endParaRPr lang="en-US" sz="1800" dirty="0">
              <a:solidFill>
                <a:schemeClr val="tx2"/>
              </a:solidFill>
            </a:endParaRPr>
          </a:p>
          <a:p>
            <a:pPr marL="0" indent="0">
              <a:spcAft>
                <a:spcPts val="300"/>
              </a:spcAft>
              <a:buNone/>
            </a:pPr>
            <a:endParaRPr lang="en-US" sz="1800" dirty="0">
              <a:solidFill>
                <a:schemeClr val="tx2"/>
              </a:solidFill>
            </a:endParaRPr>
          </a:p>
          <a:p>
            <a:pPr marL="0" indent="0">
              <a:spcAft>
                <a:spcPts val="300"/>
              </a:spcAft>
              <a:buNone/>
            </a:pPr>
            <a:r>
              <a:rPr lang="en-US" sz="1800" dirty="0">
                <a:solidFill>
                  <a:schemeClr val="tx2"/>
                </a:solidFill>
              </a:rPr>
              <a:t>Playground</a:t>
            </a:r>
            <a:br>
              <a:rPr lang="en-US" sz="1800" dirty="0">
                <a:solidFill>
                  <a:schemeClr val="tx2"/>
                </a:solidFill>
              </a:rPr>
            </a:br>
            <a:r>
              <a:rPr lang="en-US" sz="1800" dirty="0">
                <a:hlinkClick r:id="rId5"/>
              </a:rPr>
              <a:t>https://developers.arcgis.com/arcade/playground/</a:t>
            </a:r>
            <a:endParaRPr lang="en-US" sz="1800" dirty="0"/>
          </a:p>
          <a:p>
            <a:pPr marL="0" lvl="0" indent="0">
              <a:spcAft>
                <a:spcPts val="300"/>
              </a:spcAft>
              <a:buNone/>
            </a:pPr>
            <a:endParaRPr lang="en-US" sz="1800" dirty="0">
              <a:solidFill>
                <a:schemeClr val="tx2"/>
              </a:solidFill>
            </a:endParaRPr>
          </a:p>
          <a:p>
            <a:pPr marL="0" lvl="0" indent="0">
              <a:spcAft>
                <a:spcPts val="300"/>
              </a:spcAft>
              <a:buNone/>
            </a:pPr>
            <a:r>
              <a:rPr lang="en-US" sz="1800" dirty="0">
                <a:solidFill>
                  <a:schemeClr val="tx2"/>
                </a:solidFill>
              </a:rPr>
              <a:t>Using Arcade with JS API</a:t>
            </a:r>
          </a:p>
          <a:p>
            <a:pPr marL="0" indent="0">
              <a:spcAft>
                <a:spcPts val="300"/>
              </a:spcAft>
              <a:buNone/>
            </a:pPr>
            <a:r>
              <a:rPr lang="en-US" sz="1800" dirty="0">
                <a:hlinkClick r:id="rId6"/>
              </a:rPr>
              <a:t>https://developers.arcgis.com/javascript/latest/guide/arcade/index.html</a:t>
            </a:r>
            <a:endParaRPr lang="en-US" sz="1800" dirty="0"/>
          </a:p>
          <a:p>
            <a:pPr marL="0" indent="0">
              <a:spcAft>
                <a:spcPts val="300"/>
              </a:spcAft>
              <a:buNone/>
            </a:pPr>
            <a:endParaRPr lang="en-US" sz="1800" b="0" dirty="0">
              <a:solidFill>
                <a:schemeClr val="tx2"/>
              </a:solidFill>
            </a:endParaRPr>
          </a:p>
          <a:p>
            <a:pPr marL="0" indent="0">
              <a:spcAft>
                <a:spcPts val="300"/>
              </a:spcAft>
              <a:buNone/>
            </a:pPr>
            <a:r>
              <a:rPr lang="en-US" sz="1800" dirty="0">
                <a:solidFill>
                  <a:schemeClr val="tx2"/>
                </a:solidFill>
              </a:rPr>
              <a:t>Blogs and Posts</a:t>
            </a:r>
            <a:br>
              <a:rPr lang="en-US" sz="1800" dirty="0">
                <a:solidFill>
                  <a:schemeClr val="tx2"/>
                </a:solidFill>
              </a:rPr>
            </a:br>
            <a:r>
              <a:rPr lang="en-US" sz="1600" dirty="0">
                <a:hlinkClick r:id="" action="ppaction://noaction"/>
              </a:rPr>
              <a:t>https://blogs.esri.com/esri/arcgis/2016/12/19/introducing-arcade/</a:t>
            </a:r>
          </a:p>
          <a:p>
            <a:pPr marL="0" indent="0">
              <a:spcAft>
                <a:spcPts val="300"/>
              </a:spcAft>
              <a:buNone/>
            </a:pPr>
            <a:r>
              <a:rPr lang="en-US" sz="1600" dirty="0">
                <a:hlinkClick r:id="" action="ppaction://noaction"/>
              </a:rPr>
              <a:t>https://blogs.esri.com/esri/arcgis/2016/12/15/use-arcade-expressions-to-map-your-ideas/</a:t>
            </a:r>
          </a:p>
          <a:p>
            <a:pPr marL="0" indent="0">
              <a:spcAft>
                <a:spcPts val="300"/>
              </a:spcAft>
              <a:buNone/>
            </a:pPr>
            <a:r>
              <a:rPr lang="en-US" sz="1600" dirty="0">
                <a:hlinkClick r:id="" action="ppaction://noaction"/>
              </a:rPr>
              <a:t>http://odoe.net/blog/hello-arcade/</a:t>
            </a:r>
          </a:p>
          <a:p>
            <a:pPr marL="0" indent="0">
              <a:spcAft>
                <a:spcPts val="300"/>
              </a:spcAft>
              <a:buNone/>
            </a:pPr>
            <a:r>
              <a:rPr lang="en-US" sz="1600" dirty="0">
                <a:hlinkClick r:id="" action="ppaction://noaction"/>
              </a:rPr>
              <a:t>https://blogs.esri.com/esri/arcgis/2017/01/10/using-arcade-expressions-in-web-apps/</a:t>
            </a:r>
            <a:endParaRPr lang="en-US" sz="1600" dirty="0"/>
          </a:p>
          <a:p>
            <a:pPr marL="0" indent="0">
              <a:spcAft>
                <a:spcPts val="300"/>
              </a:spcAft>
              <a:buNone/>
            </a:pPr>
            <a:r>
              <a:rPr lang="en-US" sz="1600" dirty="0">
                <a:hlinkClick r:id="rId7"/>
              </a:rPr>
              <a:t>https://blogs.esri.com/esri/arcgis/2017/10/18/unwinding-the-clock-visualizing-time-with-arcade/</a:t>
            </a:r>
            <a:endParaRPr lang="en-US" sz="1600" dirty="0"/>
          </a:p>
          <a:p>
            <a:pPr marL="0" indent="0">
              <a:spcAft>
                <a:spcPts val="300"/>
              </a:spcAft>
              <a:buNone/>
            </a:pPr>
            <a:r>
              <a:rPr lang="en-US" sz="1600" dirty="0">
                <a:hlinkClick r:id="rId8"/>
              </a:rPr>
              <a:t>https://blogs.esri.com/esri/arcgis/2017/05/23/creating-a-predominance-visualization-with-arcade/</a:t>
            </a:r>
            <a:endParaRPr lang="en-US" sz="1600" dirty="0"/>
          </a:p>
          <a:p>
            <a:pPr marL="0" indent="0">
              <a:buNone/>
            </a:pPr>
            <a:endParaRPr lang="en-US" sz="1600" dirty="0"/>
          </a:p>
          <a:p>
            <a:pPr marL="0" indent="0">
              <a:buNone/>
            </a:pPr>
            <a:endParaRPr lang="en-US" sz="1600" dirty="0"/>
          </a:p>
        </p:txBody>
      </p:sp>
    </p:spTree>
    <p:extLst>
      <p:ext uri="{BB962C8B-B14F-4D97-AF65-F5344CB8AC3E}">
        <p14:creationId xmlns:p14="http://schemas.microsoft.com/office/powerpoint/2010/main" val="1432781175"/>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background"/>
          <p:cNvGrpSpPr/>
          <p:nvPr/>
        </p:nvGrpSpPr>
        <p:grpSpPr>
          <a:xfrm>
            <a:off x="-75448" y="0"/>
            <a:ext cx="12284598" cy="6874121"/>
            <a:chOff x="-75448" y="0"/>
            <a:chExt cx="12284598" cy="6874121"/>
          </a:xfrm>
        </p:grpSpPr>
        <p:sp>
          <p:nvSpPr>
            <p:cNvPr id="48" name="Rectangle 47"/>
            <p:cNvSpPr/>
            <p:nvPr/>
          </p:nvSpPr>
          <p:spPr bwMode="auto">
            <a:xfrm>
              <a:off x="0" y="0"/>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1" name="shading (bottom right)">
              <a:extLst>
                <a:ext uri="{FF2B5EF4-FFF2-40B4-BE49-F238E27FC236}">
                  <a16:creationId xmlns:a16="http://schemas.microsoft.com/office/drawing/2014/main" id="{C0783C77-C7D8-1647-BFDB-8532B647668C}"/>
                </a:ext>
              </a:extLst>
            </p:cNvPr>
            <p:cNvSpPr/>
            <p:nvPr/>
          </p:nvSpPr>
          <p:spPr bwMode="auto">
            <a:xfrm>
              <a:off x="-75448" y="1752324"/>
              <a:ext cx="12284598" cy="512179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8" name="Phones (Group)">
            <a:extLst>
              <a:ext uri="{FF2B5EF4-FFF2-40B4-BE49-F238E27FC236}">
                <a16:creationId xmlns:a16="http://schemas.microsoft.com/office/drawing/2014/main" id="{79566F2D-A24A-D145-99C5-2BF18C678389}"/>
              </a:ext>
            </a:extLst>
          </p:cNvPr>
          <p:cNvGrpSpPr/>
          <p:nvPr/>
        </p:nvGrpSpPr>
        <p:grpSpPr>
          <a:xfrm>
            <a:off x="914400" y="1102836"/>
            <a:ext cx="10363200" cy="5299151"/>
            <a:chOff x="914400" y="1102836"/>
            <a:chExt cx="10363200" cy="5299151"/>
          </a:xfrm>
        </p:grpSpPr>
        <p:sp>
          <p:nvSpPr>
            <p:cNvPr id="10" name="Right Arrow 38">
              <a:extLst>
                <a:ext uri="{FF2B5EF4-FFF2-40B4-BE49-F238E27FC236}">
                  <a16:creationId xmlns:a16="http://schemas.microsoft.com/office/drawing/2014/main" id="{DA2B18AC-A817-BC4B-8B3C-402DB388C6C1}"/>
                </a:ext>
              </a:extLst>
            </p:cNvPr>
            <p:cNvSpPr/>
            <p:nvPr/>
          </p:nvSpPr>
          <p:spPr bwMode="auto">
            <a:xfrm>
              <a:off x="5748325" y="3368299"/>
              <a:ext cx="592556" cy="440168"/>
            </a:xfrm>
            <a:prstGeom prst="rightArrow">
              <a:avLst/>
            </a:prstGeom>
            <a:gradFill flip="none" rotWithShape="1">
              <a:gsLst>
                <a:gs pos="100000">
                  <a:schemeClr val="bg2">
                    <a:alpha val="70000"/>
                  </a:schemeClr>
                </a:gs>
                <a:gs pos="0">
                  <a:schemeClr val="bg2">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12" name="Straight Connector 11">
              <a:extLst>
                <a:ext uri="{FF2B5EF4-FFF2-40B4-BE49-F238E27FC236}">
                  <a16:creationId xmlns:a16="http://schemas.microsoft.com/office/drawing/2014/main" id="{F7F7E134-2A71-954A-9FFD-318E02246448}"/>
                </a:ext>
              </a:extLst>
            </p:cNvPr>
            <p:cNvCxnSpPr/>
            <p:nvPr/>
          </p:nvCxnSpPr>
          <p:spPr bwMode="auto">
            <a:xfrm>
              <a:off x="6089630" y="1164356"/>
              <a:ext cx="0" cy="2130026"/>
            </a:xfrm>
            <a:prstGeom prst="line">
              <a:avLst/>
            </a:prstGeom>
            <a:noFill/>
            <a:ln w="19050" cap="flat" cmpd="sng" algn="ctr">
              <a:gradFill>
                <a:gsLst>
                  <a:gs pos="0">
                    <a:schemeClr val="bg2">
                      <a:lumMod val="40000"/>
                      <a:lumOff val="60000"/>
                      <a:alpha val="25000"/>
                    </a:schemeClr>
                  </a:gs>
                  <a:gs pos="55000">
                    <a:schemeClr val="bg2">
                      <a:lumMod val="40000"/>
                      <a:lumOff val="60000"/>
                      <a:alpha val="25000"/>
                    </a:schemeClr>
                  </a:gs>
                  <a:gs pos="100000">
                    <a:schemeClr val="bg2">
                      <a:lumMod val="40000"/>
                      <a:lumOff val="60000"/>
                      <a:alpha val="0"/>
                    </a:schemeClr>
                  </a:gs>
                </a:gsLst>
                <a:lin ang="16200000" scaled="0"/>
              </a:gra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1AB799C4-FF1B-2C4F-91C2-41AAEEC8D5D3}"/>
                </a:ext>
              </a:extLst>
            </p:cNvPr>
            <p:cNvCxnSpPr>
              <a:cxnSpLocks/>
            </p:cNvCxnSpPr>
            <p:nvPr/>
          </p:nvCxnSpPr>
          <p:spPr bwMode="auto">
            <a:xfrm flipV="1">
              <a:off x="6089630" y="3868638"/>
              <a:ext cx="0" cy="2533349"/>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sp>
          <p:nvSpPr>
            <p:cNvPr id="15" name="Right Arrow 38">
              <a:extLst>
                <a:ext uri="{FF2B5EF4-FFF2-40B4-BE49-F238E27FC236}">
                  <a16:creationId xmlns:a16="http://schemas.microsoft.com/office/drawing/2014/main" id="{13997CFF-AEDC-D640-A2D3-BE3AA50E9AE2}"/>
                </a:ext>
              </a:extLst>
            </p:cNvPr>
            <p:cNvSpPr/>
            <p:nvPr/>
          </p:nvSpPr>
          <p:spPr bwMode="auto">
            <a:xfrm>
              <a:off x="8576755" y="3868638"/>
              <a:ext cx="527652" cy="440168"/>
            </a:xfrm>
            <a:prstGeom prst="rightArrow">
              <a:avLst/>
            </a:prstGeom>
            <a:gradFill flip="none" rotWithShape="1">
              <a:gsLst>
                <a:gs pos="100000">
                  <a:schemeClr val="bg2">
                    <a:alpha val="69000"/>
                  </a:schemeClr>
                </a:gs>
                <a:gs pos="0">
                  <a:schemeClr val="bg2">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cxnSp>
          <p:nvCxnSpPr>
            <p:cNvPr id="16" name="Straight Connector 15">
              <a:extLst>
                <a:ext uri="{FF2B5EF4-FFF2-40B4-BE49-F238E27FC236}">
                  <a16:creationId xmlns:a16="http://schemas.microsoft.com/office/drawing/2014/main" id="{B01B99BE-E34E-1848-8A0B-013C9F233D74}"/>
                </a:ext>
              </a:extLst>
            </p:cNvPr>
            <p:cNvCxnSpPr/>
            <p:nvPr/>
          </p:nvCxnSpPr>
          <p:spPr bwMode="auto">
            <a:xfrm>
              <a:off x="8842937" y="1164356"/>
              <a:ext cx="0" cy="2658399"/>
            </a:xfrm>
            <a:prstGeom prst="line">
              <a:avLst/>
            </a:prstGeom>
            <a:noFill/>
            <a:ln w="19050" cap="flat" cmpd="sng" algn="ctr">
              <a:gradFill>
                <a:gsLst>
                  <a:gs pos="0">
                    <a:schemeClr val="bg2">
                      <a:lumMod val="40000"/>
                      <a:lumOff val="60000"/>
                      <a:alpha val="25000"/>
                    </a:schemeClr>
                  </a:gs>
                  <a:gs pos="55000">
                    <a:schemeClr val="bg2">
                      <a:lumMod val="40000"/>
                      <a:lumOff val="60000"/>
                      <a:alpha val="25000"/>
                    </a:schemeClr>
                  </a:gs>
                  <a:gs pos="100000">
                    <a:schemeClr val="bg2">
                      <a:lumMod val="40000"/>
                      <a:lumOff val="60000"/>
                      <a:alpha val="0"/>
                    </a:schemeClr>
                  </a:gs>
                </a:gsLst>
                <a:lin ang="16200000" scaled="0"/>
              </a:gra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71BD325-4439-5A42-81D7-FC0FE2E3A35A}"/>
                </a:ext>
              </a:extLst>
            </p:cNvPr>
            <p:cNvCxnSpPr/>
            <p:nvPr/>
          </p:nvCxnSpPr>
          <p:spPr bwMode="auto">
            <a:xfrm flipV="1">
              <a:off x="8842937" y="4362045"/>
              <a:ext cx="0" cy="2039942"/>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grpSp>
          <p:nvGrpSpPr>
            <p:cNvPr id="18" name="Group 17">
              <a:extLst>
                <a:ext uri="{FF2B5EF4-FFF2-40B4-BE49-F238E27FC236}">
                  <a16:creationId xmlns:a16="http://schemas.microsoft.com/office/drawing/2014/main" id="{83C59AC9-6049-3E4E-BF89-D32E93D695A0}"/>
                </a:ext>
              </a:extLst>
            </p:cNvPr>
            <p:cNvGrpSpPr/>
            <p:nvPr/>
          </p:nvGrpSpPr>
          <p:grpSpPr>
            <a:xfrm>
              <a:off x="914400" y="1867527"/>
              <a:ext cx="2114157" cy="4301453"/>
              <a:chOff x="695561" y="1867527"/>
              <a:chExt cx="2114157" cy="4301453"/>
            </a:xfrm>
          </p:grpSpPr>
          <p:pic>
            <p:nvPicPr>
              <p:cNvPr id="41" name="Picture 40">
                <a:extLst>
                  <a:ext uri="{FF2B5EF4-FFF2-40B4-BE49-F238E27FC236}">
                    <a16:creationId xmlns:a16="http://schemas.microsoft.com/office/drawing/2014/main" id="{7F7048AA-17AD-3442-80BD-5B0A311B7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561" y="1867527"/>
                <a:ext cx="2114157" cy="4301453"/>
              </a:xfrm>
              <a:prstGeom prst="rect">
                <a:avLst/>
              </a:prstGeom>
            </p:spPr>
          </p:pic>
          <p:pic>
            <p:nvPicPr>
              <p:cNvPr id="42" name="Picture 41">
                <a:extLst>
                  <a:ext uri="{FF2B5EF4-FFF2-40B4-BE49-F238E27FC236}">
                    <a16:creationId xmlns:a16="http://schemas.microsoft.com/office/drawing/2014/main" id="{D70B1600-F2A7-EE4A-9DC2-684410439A1F}"/>
                  </a:ext>
                </a:extLst>
              </p:cNvPr>
              <p:cNvPicPr>
                <a:picLocks noChangeAspect="1"/>
              </p:cNvPicPr>
              <p:nvPr/>
            </p:nvPicPr>
            <p:blipFill rotWithShape="1">
              <a:blip r:embed="rId4"/>
              <a:srcRect t="3636" r="315" b="730"/>
              <a:stretch/>
            </p:blipFill>
            <p:spPr>
              <a:xfrm>
                <a:off x="816123" y="2304760"/>
                <a:ext cx="1875488" cy="3333133"/>
              </a:xfrm>
              <a:prstGeom prst="rect">
                <a:avLst/>
              </a:prstGeom>
            </p:spPr>
          </p:pic>
        </p:grpSp>
        <p:grpSp>
          <p:nvGrpSpPr>
            <p:cNvPr id="21" name="Group 20">
              <a:extLst>
                <a:ext uri="{FF2B5EF4-FFF2-40B4-BE49-F238E27FC236}">
                  <a16:creationId xmlns:a16="http://schemas.microsoft.com/office/drawing/2014/main" id="{3C48A495-9A21-5A44-93D2-ECA91A5D5D6C}"/>
                </a:ext>
              </a:extLst>
            </p:cNvPr>
            <p:cNvGrpSpPr/>
            <p:nvPr/>
          </p:nvGrpSpPr>
          <p:grpSpPr>
            <a:xfrm>
              <a:off x="9163443" y="1861088"/>
              <a:ext cx="2114157" cy="4301453"/>
              <a:chOff x="9390456" y="1861088"/>
              <a:chExt cx="2114157" cy="4301453"/>
            </a:xfrm>
          </p:grpSpPr>
          <p:pic>
            <p:nvPicPr>
              <p:cNvPr id="39" name="Picture 38">
                <a:extLst>
                  <a:ext uri="{FF2B5EF4-FFF2-40B4-BE49-F238E27FC236}">
                    <a16:creationId xmlns:a16="http://schemas.microsoft.com/office/drawing/2014/main" id="{596212FC-B7D1-DF4E-8773-1C5311E6C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0456" y="1861088"/>
                <a:ext cx="2114157" cy="4301453"/>
              </a:xfrm>
              <a:prstGeom prst="rect">
                <a:avLst/>
              </a:prstGeom>
            </p:spPr>
          </p:pic>
          <p:pic>
            <p:nvPicPr>
              <p:cNvPr id="40" name="Picture 39">
                <a:extLst>
                  <a:ext uri="{FF2B5EF4-FFF2-40B4-BE49-F238E27FC236}">
                    <a16:creationId xmlns:a16="http://schemas.microsoft.com/office/drawing/2014/main" id="{348FF7A8-304A-0A4C-93B0-E1C588A322FF}"/>
                  </a:ext>
                </a:extLst>
              </p:cNvPr>
              <p:cNvPicPr>
                <a:picLocks noChangeAspect="1"/>
              </p:cNvPicPr>
              <p:nvPr/>
            </p:nvPicPr>
            <p:blipFill rotWithShape="1">
              <a:blip r:embed="rId5"/>
              <a:srcRect t="3174"/>
              <a:stretch/>
            </p:blipFill>
            <p:spPr>
              <a:xfrm>
                <a:off x="9497915" y="2298409"/>
                <a:ext cx="1929370" cy="3329723"/>
              </a:xfrm>
              <a:prstGeom prst="rect">
                <a:avLst/>
              </a:prstGeom>
            </p:spPr>
          </p:pic>
        </p:grpSp>
        <p:grpSp>
          <p:nvGrpSpPr>
            <p:cNvPr id="23" name="Group 22">
              <a:extLst>
                <a:ext uri="{FF2B5EF4-FFF2-40B4-BE49-F238E27FC236}">
                  <a16:creationId xmlns:a16="http://schemas.microsoft.com/office/drawing/2014/main" id="{A41D0262-5458-284B-96B4-9CBC8A6AF306}"/>
                </a:ext>
              </a:extLst>
            </p:cNvPr>
            <p:cNvGrpSpPr/>
            <p:nvPr/>
          </p:nvGrpSpPr>
          <p:grpSpPr>
            <a:xfrm>
              <a:off x="3664081" y="1867527"/>
              <a:ext cx="2114157" cy="4301453"/>
              <a:chOff x="3593859" y="1867527"/>
              <a:chExt cx="2114157" cy="4301453"/>
            </a:xfrm>
          </p:grpSpPr>
          <p:pic>
            <p:nvPicPr>
              <p:cNvPr id="36" name="Picture 35">
                <a:extLst>
                  <a:ext uri="{FF2B5EF4-FFF2-40B4-BE49-F238E27FC236}">
                    <a16:creationId xmlns:a16="http://schemas.microsoft.com/office/drawing/2014/main" id="{4C432BDC-41FB-1444-8182-9F9B32F95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859" y="1867527"/>
                <a:ext cx="2114157" cy="4301453"/>
              </a:xfrm>
              <a:prstGeom prst="rect">
                <a:avLst/>
              </a:prstGeom>
            </p:spPr>
          </p:pic>
          <p:pic>
            <p:nvPicPr>
              <p:cNvPr id="37" name="Picture 36">
                <a:extLst>
                  <a:ext uri="{FF2B5EF4-FFF2-40B4-BE49-F238E27FC236}">
                    <a16:creationId xmlns:a16="http://schemas.microsoft.com/office/drawing/2014/main" id="{8C4DC768-9513-4144-B87A-7293ABC06C45}"/>
                  </a:ext>
                </a:extLst>
              </p:cNvPr>
              <p:cNvPicPr>
                <a:picLocks noChangeAspect="1"/>
              </p:cNvPicPr>
              <p:nvPr/>
            </p:nvPicPr>
            <p:blipFill rotWithShape="1">
              <a:blip r:embed="rId6"/>
              <a:srcRect l="-1" t="3635" r="364" b="2192"/>
              <a:stretch/>
            </p:blipFill>
            <p:spPr>
              <a:xfrm>
                <a:off x="3708059" y="2304759"/>
                <a:ext cx="1881926" cy="3163827"/>
              </a:xfrm>
              <a:prstGeom prst="rect">
                <a:avLst/>
              </a:prstGeom>
            </p:spPr>
          </p:pic>
          <p:pic>
            <p:nvPicPr>
              <p:cNvPr id="38" name="Picture 37">
                <a:extLst>
                  <a:ext uri="{FF2B5EF4-FFF2-40B4-BE49-F238E27FC236}">
                    <a16:creationId xmlns:a16="http://schemas.microsoft.com/office/drawing/2014/main" id="{D7370480-E1A6-DE47-AAE5-C3C0D64450B0}"/>
                  </a:ext>
                </a:extLst>
              </p:cNvPr>
              <p:cNvPicPr>
                <a:picLocks noChangeAspect="1"/>
              </p:cNvPicPr>
              <p:nvPr/>
            </p:nvPicPr>
            <p:blipFill rotWithShape="1">
              <a:blip r:embed="rId6"/>
              <a:srcRect t="93938" b="-4340"/>
              <a:stretch/>
            </p:blipFill>
            <p:spPr>
              <a:xfrm>
                <a:off x="3705023" y="5296418"/>
                <a:ext cx="1884962" cy="348732"/>
              </a:xfrm>
              <a:prstGeom prst="rect">
                <a:avLst/>
              </a:prstGeom>
              <a:solidFill>
                <a:srgbClr val="2F2F2F"/>
              </a:solidFill>
            </p:spPr>
          </p:pic>
        </p:grpSp>
        <p:grpSp>
          <p:nvGrpSpPr>
            <p:cNvPr id="24" name="Group 23">
              <a:extLst>
                <a:ext uri="{FF2B5EF4-FFF2-40B4-BE49-F238E27FC236}">
                  <a16:creationId xmlns:a16="http://schemas.microsoft.com/office/drawing/2014/main" id="{20ACD500-B5FF-5343-A5DE-0C5D7A65351B}"/>
                </a:ext>
              </a:extLst>
            </p:cNvPr>
            <p:cNvGrpSpPr/>
            <p:nvPr/>
          </p:nvGrpSpPr>
          <p:grpSpPr>
            <a:xfrm>
              <a:off x="6413762" y="1861088"/>
              <a:ext cx="2114157" cy="4301453"/>
              <a:chOff x="6492157" y="1861088"/>
              <a:chExt cx="2114157" cy="4301453"/>
            </a:xfrm>
          </p:grpSpPr>
          <p:pic>
            <p:nvPicPr>
              <p:cNvPr id="32" name="Picture 31">
                <a:extLst>
                  <a:ext uri="{FF2B5EF4-FFF2-40B4-BE49-F238E27FC236}">
                    <a16:creationId xmlns:a16="http://schemas.microsoft.com/office/drawing/2014/main" id="{3448641F-600A-0C47-B24A-60A58E4D5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157" y="1861088"/>
                <a:ext cx="2114157" cy="4301453"/>
              </a:xfrm>
              <a:prstGeom prst="rect">
                <a:avLst/>
              </a:prstGeom>
            </p:spPr>
          </p:pic>
          <p:grpSp>
            <p:nvGrpSpPr>
              <p:cNvPr id="33" name="Group 32">
                <a:extLst>
                  <a:ext uri="{FF2B5EF4-FFF2-40B4-BE49-F238E27FC236}">
                    <a16:creationId xmlns:a16="http://schemas.microsoft.com/office/drawing/2014/main" id="{07C4F051-4CD5-E545-A783-0AFD660A577B}"/>
                  </a:ext>
                </a:extLst>
              </p:cNvPr>
              <p:cNvGrpSpPr/>
              <p:nvPr/>
            </p:nvGrpSpPr>
            <p:grpSpPr>
              <a:xfrm>
                <a:off x="6607172" y="2298409"/>
                <a:ext cx="1885382" cy="3329723"/>
                <a:chOff x="6607172" y="2305666"/>
                <a:chExt cx="1885382" cy="3329723"/>
              </a:xfrm>
            </p:grpSpPr>
            <p:pic>
              <p:nvPicPr>
                <p:cNvPr id="34" name="Picture 33">
                  <a:extLst>
                    <a:ext uri="{FF2B5EF4-FFF2-40B4-BE49-F238E27FC236}">
                      <a16:creationId xmlns:a16="http://schemas.microsoft.com/office/drawing/2014/main" id="{FCB57114-21E1-4146-ACB4-8F084ED2695F}"/>
                    </a:ext>
                  </a:extLst>
                </p:cNvPr>
                <p:cNvPicPr>
                  <a:picLocks noChangeAspect="1"/>
                </p:cNvPicPr>
                <p:nvPr/>
              </p:nvPicPr>
              <p:blipFill rotWithShape="1">
                <a:blip r:embed="rId7"/>
                <a:srcRect t="22790"/>
                <a:stretch/>
              </p:blipFill>
              <p:spPr>
                <a:xfrm>
                  <a:off x="6607172" y="3079751"/>
                  <a:ext cx="1885382" cy="2555638"/>
                </a:xfrm>
                <a:prstGeom prst="rect">
                  <a:avLst/>
                </a:prstGeom>
              </p:spPr>
            </p:pic>
            <p:pic>
              <p:nvPicPr>
                <p:cNvPr id="35" name="Picture 34">
                  <a:extLst>
                    <a:ext uri="{FF2B5EF4-FFF2-40B4-BE49-F238E27FC236}">
                      <a16:creationId xmlns:a16="http://schemas.microsoft.com/office/drawing/2014/main" id="{C76938D7-AF1B-6F4A-9252-14B952D7D3FC}"/>
                    </a:ext>
                  </a:extLst>
                </p:cNvPr>
                <p:cNvPicPr>
                  <a:picLocks noChangeAspect="1"/>
                </p:cNvPicPr>
                <p:nvPr/>
              </p:nvPicPr>
              <p:blipFill rotWithShape="1">
                <a:blip r:embed="rId7"/>
                <a:srcRect t="3990" b="72125"/>
                <a:stretch/>
              </p:blipFill>
              <p:spPr>
                <a:xfrm>
                  <a:off x="6607172" y="2305666"/>
                  <a:ext cx="1885382" cy="790574"/>
                </a:xfrm>
                <a:prstGeom prst="rect">
                  <a:avLst/>
                </a:prstGeom>
              </p:spPr>
            </p:pic>
          </p:grpSp>
        </p:grpSp>
        <p:grpSp>
          <p:nvGrpSpPr>
            <p:cNvPr id="25" name="Group 24">
              <a:extLst>
                <a:ext uri="{FF2B5EF4-FFF2-40B4-BE49-F238E27FC236}">
                  <a16:creationId xmlns:a16="http://schemas.microsoft.com/office/drawing/2014/main" id="{FB63948C-0CA6-BF47-9890-F5580ADA5488}"/>
                </a:ext>
              </a:extLst>
            </p:cNvPr>
            <p:cNvGrpSpPr/>
            <p:nvPr/>
          </p:nvGrpSpPr>
          <p:grpSpPr>
            <a:xfrm>
              <a:off x="8269766" y="3795685"/>
              <a:ext cx="222769" cy="1809171"/>
              <a:chOff x="8333459" y="3810199"/>
              <a:chExt cx="269551" cy="1809171"/>
            </a:xfrm>
          </p:grpSpPr>
          <p:sp>
            <p:nvSpPr>
              <p:cNvPr id="29" name="Right Arrow 32">
                <a:extLst>
                  <a:ext uri="{FF2B5EF4-FFF2-40B4-BE49-F238E27FC236}">
                    <a16:creationId xmlns:a16="http://schemas.microsoft.com/office/drawing/2014/main" id="{97D09ECB-6EED-6140-A595-25284BE837E9}"/>
                  </a:ext>
                </a:extLst>
              </p:cNvPr>
              <p:cNvSpPr/>
              <p:nvPr/>
            </p:nvSpPr>
            <p:spPr bwMode="auto">
              <a:xfrm rot="5400000">
                <a:off x="8240228" y="5256587"/>
                <a:ext cx="462892" cy="262673"/>
              </a:xfrm>
              <a:prstGeom prst="rightArrow">
                <a:avLst/>
              </a:prstGeom>
              <a:gradFill flip="none" rotWithShape="1">
                <a:gsLst>
                  <a:gs pos="100000">
                    <a:schemeClr val="accent5"/>
                  </a:gs>
                  <a:gs pos="0">
                    <a:schemeClr val="accent5">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ight Arrow 31">
                <a:extLst>
                  <a:ext uri="{FF2B5EF4-FFF2-40B4-BE49-F238E27FC236}">
                    <a16:creationId xmlns:a16="http://schemas.microsoft.com/office/drawing/2014/main" id="{BE4D3E93-4F89-FE48-9319-4ABFAE759E38}"/>
                  </a:ext>
                </a:extLst>
              </p:cNvPr>
              <p:cNvSpPr/>
              <p:nvPr/>
            </p:nvSpPr>
            <p:spPr bwMode="auto">
              <a:xfrm rot="5400000">
                <a:off x="7914560" y="4230709"/>
                <a:ext cx="1103693" cy="262673"/>
              </a:xfrm>
              <a:prstGeom prst="rightArrow">
                <a:avLst/>
              </a:prstGeom>
              <a:gradFill flip="none" rotWithShape="1">
                <a:gsLst>
                  <a:gs pos="100000">
                    <a:schemeClr val="accent5"/>
                  </a:gs>
                  <a:gs pos="0">
                    <a:schemeClr val="accent5">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ight Arrow 30">
                <a:extLst>
                  <a:ext uri="{FF2B5EF4-FFF2-40B4-BE49-F238E27FC236}">
                    <a16:creationId xmlns:a16="http://schemas.microsoft.com/office/drawing/2014/main" id="{E41B2547-AADD-C64B-91DC-2D99E3685287}"/>
                  </a:ext>
                </a:extLst>
              </p:cNvPr>
              <p:cNvSpPr/>
              <p:nvPr/>
            </p:nvSpPr>
            <p:spPr bwMode="auto">
              <a:xfrm rot="5400000">
                <a:off x="8227571" y="4878528"/>
                <a:ext cx="474449" cy="262673"/>
              </a:xfrm>
              <a:prstGeom prst="rightArrow">
                <a:avLst/>
              </a:prstGeom>
              <a:gradFill flip="none" rotWithShape="1">
                <a:gsLst>
                  <a:gs pos="100000">
                    <a:schemeClr val="accent5"/>
                  </a:gs>
                  <a:gs pos="0">
                    <a:schemeClr val="accent5">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cxnSp>
          <p:nvCxnSpPr>
            <p:cNvPr id="26" name="Straight Connector 25">
              <a:extLst>
                <a:ext uri="{FF2B5EF4-FFF2-40B4-BE49-F238E27FC236}">
                  <a16:creationId xmlns:a16="http://schemas.microsoft.com/office/drawing/2014/main" id="{D59FBDB2-7DAB-3B42-B7F2-B40CA5BA4552}"/>
                </a:ext>
              </a:extLst>
            </p:cNvPr>
            <p:cNvCxnSpPr/>
            <p:nvPr/>
          </p:nvCxnSpPr>
          <p:spPr bwMode="auto">
            <a:xfrm flipH="1">
              <a:off x="3302220" y="1102836"/>
              <a:ext cx="27731" cy="2719919"/>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62CBA1B2-A670-A143-837B-05E08B7C9A2F}"/>
                </a:ext>
              </a:extLst>
            </p:cNvPr>
            <p:cNvCxnSpPr/>
            <p:nvPr/>
          </p:nvCxnSpPr>
          <p:spPr bwMode="auto">
            <a:xfrm flipV="1">
              <a:off x="3302220" y="4362045"/>
              <a:ext cx="0" cy="2039942"/>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sp>
          <p:nvSpPr>
            <p:cNvPr id="28" name="Right Arrow 38">
              <a:extLst>
                <a:ext uri="{FF2B5EF4-FFF2-40B4-BE49-F238E27FC236}">
                  <a16:creationId xmlns:a16="http://schemas.microsoft.com/office/drawing/2014/main" id="{43D5364E-6DA5-C74D-91C2-92AB60DC2154}"/>
                </a:ext>
              </a:extLst>
            </p:cNvPr>
            <p:cNvSpPr/>
            <p:nvPr/>
          </p:nvSpPr>
          <p:spPr bwMode="auto">
            <a:xfrm>
              <a:off x="3017908" y="3868638"/>
              <a:ext cx="528065" cy="440168"/>
            </a:xfrm>
            <a:prstGeom prst="rightArrow">
              <a:avLst/>
            </a:prstGeom>
            <a:gradFill flip="none" rotWithShape="1">
              <a:gsLst>
                <a:gs pos="100000">
                  <a:schemeClr val="bg2">
                    <a:alpha val="70000"/>
                  </a:schemeClr>
                </a:gs>
                <a:gs pos="0">
                  <a:schemeClr val="bg2">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7" name="Subtitle 4">
            <a:extLst>
              <a:ext uri="{FF2B5EF4-FFF2-40B4-BE49-F238E27FC236}">
                <a16:creationId xmlns:a16="http://schemas.microsoft.com/office/drawing/2014/main" id="{E2E142E2-0724-1D42-9FA8-CD4E280B3A09}"/>
              </a:ext>
            </a:extLst>
          </p:cNvPr>
          <p:cNvSpPr/>
          <p:nvPr/>
        </p:nvSpPr>
        <p:spPr>
          <a:xfrm>
            <a:off x="9157956" y="1174450"/>
            <a:ext cx="2119644" cy="537934"/>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Complete answers</a:t>
            </a:r>
          </a:p>
          <a:p>
            <a:pPr algn="ctr" eaLnBrk="0" hangingPunct="0">
              <a:lnSpc>
                <a:spcPts val="1800"/>
              </a:lnSpc>
            </a:pPr>
            <a:r>
              <a:rPr lang="en-US" sz="1400" dirty="0">
                <a:solidFill>
                  <a:schemeClr val="bg2">
                    <a:lumMod val="20000"/>
                    <a:lumOff val="80000"/>
                  </a:schemeClr>
                </a:solidFill>
              </a:rPr>
              <a:t> and select “Submit”</a:t>
            </a:r>
          </a:p>
        </p:txBody>
      </p:sp>
      <p:sp>
        <p:nvSpPr>
          <p:cNvPr id="46" name="Subtitle 3">
            <a:extLst>
              <a:ext uri="{FF2B5EF4-FFF2-40B4-BE49-F238E27FC236}">
                <a16:creationId xmlns:a16="http://schemas.microsoft.com/office/drawing/2014/main" id="{48CFDF8A-F962-5240-A8C1-998E8A371356}"/>
              </a:ext>
            </a:extLst>
          </p:cNvPr>
          <p:cNvSpPr/>
          <p:nvPr/>
        </p:nvSpPr>
        <p:spPr>
          <a:xfrm>
            <a:off x="6356101" y="1174450"/>
            <a:ext cx="2229478" cy="537934"/>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Scroll down to find the feedback section</a:t>
            </a:r>
          </a:p>
        </p:txBody>
      </p:sp>
      <p:sp>
        <p:nvSpPr>
          <p:cNvPr id="45" name="Subtitle 2">
            <a:extLst>
              <a:ext uri="{FF2B5EF4-FFF2-40B4-BE49-F238E27FC236}">
                <a16:creationId xmlns:a16="http://schemas.microsoft.com/office/drawing/2014/main" id="{035B80E9-92E2-8E40-8EAB-2EF48B566F49}"/>
              </a:ext>
            </a:extLst>
          </p:cNvPr>
          <p:cNvSpPr/>
          <p:nvPr/>
        </p:nvSpPr>
        <p:spPr>
          <a:xfrm>
            <a:off x="3354781" y="1174450"/>
            <a:ext cx="2728476" cy="537934"/>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Select the session </a:t>
            </a:r>
            <a:br>
              <a:rPr lang="en-US" sz="1400" dirty="0">
                <a:solidFill>
                  <a:schemeClr val="bg2">
                    <a:lumMod val="20000"/>
                    <a:lumOff val="80000"/>
                  </a:schemeClr>
                </a:solidFill>
              </a:rPr>
            </a:br>
            <a:r>
              <a:rPr lang="en-US" sz="1400" dirty="0">
                <a:solidFill>
                  <a:schemeClr val="bg2">
                    <a:lumMod val="20000"/>
                    <a:lumOff val="80000"/>
                  </a:schemeClr>
                </a:solidFill>
              </a:rPr>
              <a:t>you attended</a:t>
            </a:r>
          </a:p>
        </p:txBody>
      </p:sp>
      <p:sp>
        <p:nvSpPr>
          <p:cNvPr id="44" name="Subtitle 1">
            <a:extLst>
              <a:ext uri="{FF2B5EF4-FFF2-40B4-BE49-F238E27FC236}">
                <a16:creationId xmlns:a16="http://schemas.microsoft.com/office/drawing/2014/main" id="{C447AE66-B55C-784D-A71E-284ADF839B58}"/>
              </a:ext>
            </a:extLst>
          </p:cNvPr>
          <p:cNvSpPr/>
          <p:nvPr/>
        </p:nvSpPr>
        <p:spPr>
          <a:xfrm>
            <a:off x="784752" y="1174450"/>
            <a:ext cx="2367468" cy="537135"/>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Download the Esri Events app and find your event</a:t>
            </a:r>
          </a:p>
        </p:txBody>
      </p:sp>
      <p:sp>
        <p:nvSpPr>
          <p:cNvPr id="43" name="Title ">
            <a:extLst>
              <a:ext uri="{FF2B5EF4-FFF2-40B4-BE49-F238E27FC236}">
                <a16:creationId xmlns:a16="http://schemas.microsoft.com/office/drawing/2014/main" id="{2EEA1DE7-2126-554A-B142-27798306074E}"/>
              </a:ext>
            </a:extLst>
          </p:cNvPr>
          <p:cNvSpPr txBox="1">
            <a:spLocks/>
          </p:cNvSpPr>
          <p:nvPr/>
        </p:nvSpPr>
        <p:spPr>
          <a:xfrm>
            <a:off x="685800" y="448068"/>
            <a:ext cx="10826496" cy="430887"/>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spcBef>
                <a:spcPts val="0"/>
              </a:spcBef>
            </a:pPr>
            <a:r>
              <a:rPr lang="en-US" sz="2800" b="0" dirty="0">
                <a:solidFill>
                  <a:prstClr val="white"/>
                </a:solidFill>
              </a:rPr>
              <a:t>Please Take Our Survey on the App</a:t>
            </a:r>
            <a:endParaRPr lang="en-US" sz="2800" b="0" dirty="0"/>
          </a:p>
        </p:txBody>
      </p:sp>
    </p:spTree>
    <p:extLst>
      <p:ext uri="{BB962C8B-B14F-4D97-AF65-F5344CB8AC3E}">
        <p14:creationId xmlns:p14="http://schemas.microsoft.com/office/powerpoint/2010/main" val="3725936419"/>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D77207-67ED-704D-9994-33F5B880A57E}"/>
              </a:ext>
            </a:extLst>
          </p:cNvPr>
          <p:cNvGrpSpPr/>
          <p:nvPr/>
        </p:nvGrpSpPr>
        <p:grpSpPr>
          <a:xfrm>
            <a:off x="-43251" y="-16008"/>
            <a:ext cx="12252401" cy="6874511"/>
            <a:chOff x="-43251" y="-16008"/>
            <a:chExt cx="12252401" cy="6874511"/>
          </a:xfrm>
        </p:grpSpPr>
        <p:sp>
          <p:nvSpPr>
            <p:cNvPr id="8" name="Rectangle 7"/>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4" name="keyart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 y="-7029"/>
              <a:ext cx="12190135" cy="6856951"/>
            </a:xfrm>
            <a:prstGeom prst="rect">
              <a:avLst/>
            </a:prstGeom>
          </p:spPr>
        </p:pic>
        <p:sp>
          <p:nvSpPr>
            <p:cNvPr id="10" name="shading (lower right)">
              <a:extLst>
                <a:ext uri="{FF2B5EF4-FFF2-40B4-BE49-F238E27FC236}">
                  <a16:creationId xmlns:a16="http://schemas.microsoft.com/office/drawing/2014/main" id="{E6D1F064-8DA1-4540-AC8E-DDA813288DA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1" name="shading (upper left)">
              <a:extLst>
                <a:ext uri="{FF2B5EF4-FFF2-40B4-BE49-F238E27FC236}">
                  <a16:creationId xmlns:a16="http://schemas.microsoft.com/office/drawing/2014/main" id="{C0783C77-C7D8-1647-BFDB-8532B647668C}"/>
                </a:ext>
              </a:extLst>
            </p:cNvPr>
            <p:cNvSpPr/>
            <p:nvPr/>
          </p:nvSpPr>
          <p:spPr bwMode="auto">
            <a:xfrm rot="10800000">
              <a:off x="-23964" y="-11575"/>
              <a:ext cx="12189315" cy="6870078"/>
            </a:xfrm>
            <a:prstGeom prst="rect">
              <a:avLst/>
            </a:prstGeom>
            <a:gradFill flip="none" rotWithShape="1">
              <a:gsLst>
                <a:gs pos="31000">
                  <a:srgbClr val="0D134A">
                    <a:alpha val="9000"/>
                  </a:srgbClr>
                </a:gs>
                <a:gs pos="52000">
                  <a:srgbClr val="0D134A">
                    <a:alpha val="0"/>
                  </a:srgbClr>
                </a:gs>
                <a:gs pos="14000">
                  <a:srgbClr val="0D134A">
                    <a:alpha val="39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pic>
        <p:nvPicPr>
          <p:cNvPr id="9" name="Esri Logo (white)">
            <a:extLst>
              <a:ext uri="{FF2B5EF4-FFF2-40B4-BE49-F238E27FC236}">
                <a16:creationId xmlns:a16="http://schemas.microsoft.com/office/drawing/2014/main" id="{C3F3808C-4AB0-324A-9750-25578D053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007" y="2489994"/>
            <a:ext cx="6073985" cy="1878011"/>
          </a:xfrm>
          <a:prstGeom prst="rect">
            <a:avLst/>
          </a:prstGeom>
        </p:spPr>
      </p:pic>
    </p:spTree>
    <p:extLst>
      <p:ext uri="{BB962C8B-B14F-4D97-AF65-F5344CB8AC3E}">
        <p14:creationId xmlns:p14="http://schemas.microsoft.com/office/powerpoint/2010/main" val="1763377266"/>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background"/>
          <p:cNvGrpSpPr/>
          <p:nvPr/>
        </p:nvGrpSpPr>
        <p:grpSpPr>
          <a:xfrm>
            <a:off x="0" y="-16008"/>
            <a:ext cx="12219008" cy="6888968"/>
            <a:chOff x="0" y="-16008"/>
            <a:chExt cx="12219008" cy="6888968"/>
          </a:xfrm>
        </p:grpSpPr>
        <p:sp>
          <p:nvSpPr>
            <p:cNvPr id="3" name="Rectangle 2"/>
            <p:cNvSpPr/>
            <p:nvPr/>
          </p:nvSpPr>
          <p:spPr bwMode="auto">
            <a:xfrm>
              <a:off x="0" y="0"/>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keyart1"/>
            <p:cNvPicPr>
              <a:picLocks noChangeAspect="1"/>
            </p:cNvPicPr>
            <p:nvPr/>
          </p:nvPicPr>
          <p:blipFill rotWithShape="1">
            <a:blip r:embed="rId3">
              <a:extLst>
                <a:ext uri="{28A0092B-C50C-407E-A947-70E740481C1C}">
                  <a14:useLocalDpi xmlns:a14="http://schemas.microsoft.com/office/drawing/2010/main" val="0"/>
                </a:ext>
              </a:extLst>
            </a:blip>
            <a:srcRect l="50757"/>
            <a:stretch/>
          </p:blipFill>
          <p:spPr>
            <a:xfrm>
              <a:off x="6222449" y="11575"/>
              <a:ext cx="5996559" cy="6849810"/>
            </a:xfrm>
            <a:prstGeom prst="rect">
              <a:avLst/>
            </a:prstGeom>
          </p:spPr>
        </p:pic>
        <p:pic>
          <p:nvPicPr>
            <p:cNvPr id="17" name="keyart2"/>
            <p:cNvPicPr>
              <a:picLocks noChangeAspect="1"/>
            </p:cNvPicPr>
            <p:nvPr/>
          </p:nvPicPr>
          <p:blipFill rotWithShape="1">
            <a:blip r:embed="rId3">
              <a:extLst>
                <a:ext uri="{28A0092B-C50C-407E-A947-70E740481C1C}">
                  <a14:useLocalDpi xmlns:a14="http://schemas.microsoft.com/office/drawing/2010/main" val="0"/>
                </a:ext>
              </a:extLst>
            </a:blip>
            <a:srcRect l="2" r="72434" b="68401"/>
            <a:stretch/>
          </p:blipFill>
          <p:spPr>
            <a:xfrm>
              <a:off x="0" y="-16008"/>
              <a:ext cx="3356658" cy="2164466"/>
            </a:xfrm>
            <a:prstGeom prst="rect">
              <a:avLst/>
            </a:prstGeom>
          </p:spPr>
        </p:pic>
        <p:sp>
          <p:nvSpPr>
            <p:cNvPr id="22" name="shading (lower right)">
              <a:extLst>
                <a:ext uri="{FF2B5EF4-FFF2-40B4-BE49-F238E27FC236}">
                  <a16:creationId xmlns:a16="http://schemas.microsoft.com/office/drawing/2014/main" id="{C0783C77-C7D8-1647-BFDB-8532B647668C}"/>
                </a:ext>
              </a:extLst>
            </p:cNvPr>
            <p:cNvSpPr/>
            <p:nvPr/>
          </p:nvSpPr>
          <p:spPr bwMode="auto">
            <a:xfrm>
              <a:off x="4988019" y="3954330"/>
              <a:ext cx="7221131" cy="2918630"/>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8" name="Esri Logo (white)">
              <a:extLst>
                <a:ext uri="{FF2B5EF4-FFF2-40B4-BE49-F238E27FC236}">
                  <a16:creationId xmlns:a16="http://schemas.microsoft.com/office/drawing/2014/main" id="{C3F3808C-4AB0-324A-9750-25578D05388C}"/>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r="33880"/>
            <a:stretch/>
          </p:blipFill>
          <p:spPr>
            <a:xfrm>
              <a:off x="1022493" y="1010040"/>
              <a:ext cx="1871178" cy="874991"/>
            </a:xfrm>
            <a:prstGeom prst="rect">
              <a:avLst/>
            </a:prstGeom>
          </p:spPr>
        </p:pic>
      </p:grpSp>
      <p:sp>
        <p:nvSpPr>
          <p:cNvPr id="24" name="Presenter Subtitle">
            <a:extLst>
              <a:ext uri="{FF2B5EF4-FFF2-40B4-BE49-F238E27FC236}">
                <a16:creationId xmlns:a16="http://schemas.microsoft.com/office/drawing/2014/main" id="{37F4B2CF-A224-604B-B851-520F8016EAB1}"/>
              </a:ext>
            </a:extLst>
          </p:cNvPr>
          <p:cNvSpPr txBox="1">
            <a:spLocks/>
          </p:cNvSpPr>
          <p:nvPr/>
        </p:nvSpPr>
        <p:spPr bwMode="white">
          <a:xfrm>
            <a:off x="1265561" y="5717894"/>
            <a:ext cx="6211685" cy="447004"/>
          </a:xfrm>
          <a:prstGeom prst="rect">
            <a:avLst/>
          </a:prstGeom>
          <a:noFill/>
        </p:spPr>
        <p:txBody>
          <a:bodyPr vert="horz" lIns="0" tIns="0" rIns="0" bIns="0" rtlCol="0">
            <a:noAutofit/>
          </a:bodyPr>
          <a:lstStyle>
            <a:lvl1pPr marL="0" indent="0" algn="ctr" defTabSz="457200" rtl="0" eaLnBrk="1" latinLnBrk="0" hangingPunct="1">
              <a:lnSpc>
                <a:spcPct val="100000"/>
              </a:lnSpc>
              <a:spcBef>
                <a:spcPts val="300"/>
              </a:spcBef>
              <a:spcAft>
                <a:spcPts val="600"/>
              </a:spcAft>
              <a:buClr>
                <a:schemeClr val="accent4">
                  <a:lumMod val="60000"/>
                  <a:lumOff val="40000"/>
                </a:schemeClr>
              </a:buClr>
              <a:buSzPct val="80000"/>
              <a:buFont typeface="Arial"/>
              <a:buNone/>
              <a:defRPr sz="2000" b="0" kern="1200">
                <a:solidFill>
                  <a:schemeClr val="tx1"/>
                </a:solidFill>
                <a:latin typeface="+mn-lt"/>
                <a:ea typeface="+mn-ea"/>
                <a:cs typeface="Arial"/>
              </a:defRPr>
            </a:lvl1pPr>
            <a:lvl2pPr marL="4572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ctr"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ctr"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ctr"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ctr"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ctr"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pPr algn="l">
              <a:spcAft>
                <a:spcPts val="0"/>
              </a:spcAft>
            </a:pPr>
            <a:r>
              <a:rPr lang="en-US" sz="1200" dirty="0">
                <a:solidFill>
                  <a:schemeClr val="bg2">
                    <a:lumMod val="40000"/>
                    <a:lumOff val="60000"/>
                    <a:alpha val="50000"/>
                  </a:schemeClr>
                </a:solidFill>
              </a:rPr>
              <a:t>2019 ESRI DEVELOPER SUMMIT</a:t>
            </a:r>
          </a:p>
          <a:p>
            <a:pPr algn="l">
              <a:spcAft>
                <a:spcPts val="0"/>
              </a:spcAft>
            </a:pPr>
            <a:r>
              <a:rPr lang="en-US" sz="1200" dirty="0">
                <a:solidFill>
                  <a:schemeClr val="bg2">
                    <a:lumMod val="40000"/>
                    <a:lumOff val="60000"/>
                    <a:alpha val="50000"/>
                  </a:schemeClr>
                </a:solidFill>
              </a:rPr>
              <a:t>Palm Springs, CA</a:t>
            </a:r>
          </a:p>
        </p:txBody>
      </p:sp>
      <p:sp>
        <p:nvSpPr>
          <p:cNvPr id="21" name="Presenter Subtitle">
            <a:extLst>
              <a:ext uri="{FF2B5EF4-FFF2-40B4-BE49-F238E27FC236}">
                <a16:creationId xmlns:a16="http://schemas.microsoft.com/office/drawing/2014/main" id="{37F4B2CF-A224-604B-B851-520F8016EAB1}"/>
              </a:ext>
            </a:extLst>
          </p:cNvPr>
          <p:cNvSpPr>
            <a:spLocks noGrp="1"/>
          </p:cNvSpPr>
          <p:nvPr>
            <p:ph type="subTitle" idx="1"/>
          </p:nvPr>
        </p:nvSpPr>
        <p:spPr>
          <a:xfrm>
            <a:off x="1265561" y="3695044"/>
            <a:ext cx="6778794" cy="914400"/>
          </a:xfrm>
        </p:spPr>
        <p:txBody>
          <a:bodyPr/>
          <a:lstStyle/>
          <a:p>
            <a:pPr algn="l"/>
            <a:r>
              <a:rPr lang="en-US" sz="1800">
                <a:solidFill>
                  <a:schemeClr val="bg2">
                    <a:lumMod val="20000"/>
                    <a:lumOff val="80000"/>
                  </a:schemeClr>
                </a:solidFill>
              </a:rPr>
              <a:t>Presenter Names</a:t>
            </a:r>
            <a:endParaRPr lang="en-US" sz="1800" dirty="0">
              <a:solidFill>
                <a:schemeClr val="bg2">
                  <a:lumMod val="20000"/>
                  <a:lumOff val="80000"/>
                </a:schemeClr>
              </a:solidFill>
            </a:endParaRPr>
          </a:p>
        </p:txBody>
      </p:sp>
      <p:sp>
        <p:nvSpPr>
          <p:cNvPr id="20" name="Presentation Title">
            <a:extLst>
              <a:ext uri="{FF2B5EF4-FFF2-40B4-BE49-F238E27FC236}">
                <a16:creationId xmlns:a16="http://schemas.microsoft.com/office/drawing/2014/main" id="{AAB9D336-F351-EB47-8891-FC2F845FDB1D}"/>
              </a:ext>
            </a:extLst>
          </p:cNvPr>
          <p:cNvSpPr>
            <a:spLocks noGrp="1"/>
          </p:cNvSpPr>
          <p:nvPr>
            <p:ph type="ctrTitle"/>
          </p:nvPr>
        </p:nvSpPr>
        <p:spPr>
          <a:xfrm>
            <a:off x="1265561" y="2658019"/>
            <a:ext cx="9140080" cy="914400"/>
          </a:xfrm>
        </p:spPr>
        <p:txBody>
          <a:bodyPr/>
          <a:lstStyle/>
          <a:p>
            <a:pPr algn="l"/>
            <a:r>
              <a:rPr lang="en-US" sz="4000" b="0"/>
              <a:t>Presentation Title</a:t>
            </a:r>
            <a:endParaRPr lang="en-US" sz="4000" b="0" dirty="0"/>
          </a:p>
        </p:txBody>
      </p:sp>
    </p:spTree>
    <p:extLst>
      <p:ext uri="{BB962C8B-B14F-4D97-AF65-F5344CB8AC3E}">
        <p14:creationId xmlns:p14="http://schemas.microsoft.com/office/powerpoint/2010/main" val="1932561570"/>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F1DE99B-A106-3B40-94A3-D952DA35966C}"/>
              </a:ext>
            </a:extLst>
          </p:cNvPr>
          <p:cNvGrpSpPr/>
          <p:nvPr/>
        </p:nvGrpSpPr>
        <p:grpSpPr>
          <a:xfrm>
            <a:off x="-43251" y="0"/>
            <a:ext cx="12252401" cy="6858000"/>
            <a:chOff x="-43251" y="0"/>
            <a:chExt cx="12252401" cy="6858000"/>
          </a:xfrm>
        </p:grpSpPr>
        <p:sp>
          <p:nvSpPr>
            <p:cNvPr id="8" name="Rectangle 7"/>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keyart3"/>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9" name="shading (lower right)">
              <a:extLst>
                <a:ext uri="{FF2B5EF4-FFF2-40B4-BE49-F238E27FC236}">
                  <a16:creationId xmlns:a16="http://schemas.microsoft.com/office/drawing/2014/main" id="{C43FD982-8D5C-9E48-A9BC-B72D90E1AAB3}"/>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7" name="Title 6"/>
          <p:cNvSpPr>
            <a:spLocks noGrp="1"/>
          </p:cNvSpPr>
          <p:nvPr>
            <p:ph type="title"/>
          </p:nvPr>
        </p:nvSpPr>
        <p:spPr/>
        <p:txBody>
          <a:bodyPr/>
          <a:lstStyle/>
          <a:p>
            <a:endParaRPr lang="en-US"/>
          </a:p>
        </p:txBody>
      </p:sp>
      <p:sp>
        <p:nvSpPr>
          <p:cNvPr id="19" name="Content Placeholder 18"/>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1866303047"/>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background"/>
          <p:cNvGrpSpPr/>
          <p:nvPr/>
        </p:nvGrpSpPr>
        <p:grpSpPr>
          <a:xfrm>
            <a:off x="-43251" y="0"/>
            <a:ext cx="12252401" cy="6858000"/>
            <a:chOff x="-43251" y="0"/>
            <a:chExt cx="12252401" cy="6858000"/>
          </a:xfrm>
        </p:grpSpPr>
        <p:sp>
          <p:nvSpPr>
            <p:cNvPr id="7" name="Rectangle 6"/>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shading (lower right)">
              <a:extLst>
                <a:ext uri="{FF2B5EF4-FFF2-40B4-BE49-F238E27FC236}">
                  <a16:creationId xmlns:a16="http://schemas.microsoft.com/office/drawing/2014/main" id="{C0783C77-C7D8-1647-BFDB-8532B647668C}"/>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 name="Content Placeholder 3"/>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810658507"/>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background"/>
          <p:cNvGrpSpPr/>
          <p:nvPr/>
        </p:nvGrpSpPr>
        <p:grpSpPr>
          <a:xfrm>
            <a:off x="-92598" y="-16008"/>
            <a:ext cx="12301748" cy="6881826"/>
            <a:chOff x="-92598" y="-16008"/>
            <a:chExt cx="12301748" cy="6881826"/>
          </a:xfrm>
        </p:grpSpPr>
        <p:sp>
          <p:nvSpPr>
            <p:cNvPr id="9" name="Rectangle 8"/>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1" name="keyart1"/>
            <p:cNvPicPr>
              <a:picLocks noChangeAspect="1"/>
            </p:cNvPicPr>
            <p:nvPr/>
          </p:nvPicPr>
          <p:blipFill rotWithShape="1">
            <a:blip r:embed="rId3">
              <a:extLst>
                <a:ext uri="{28A0092B-C50C-407E-A947-70E740481C1C}">
                  <a14:useLocalDpi xmlns:a14="http://schemas.microsoft.com/office/drawing/2010/main" val="0"/>
                </a:ext>
              </a:extLst>
            </a:blip>
            <a:srcRect l="53646" t="11238" r="5417" b="5631"/>
            <a:stretch/>
          </p:blipFill>
          <p:spPr>
            <a:xfrm>
              <a:off x="6212591" y="-1048"/>
              <a:ext cx="5996559" cy="6849810"/>
            </a:xfrm>
            <a:prstGeom prst="rect">
              <a:avLst/>
            </a:prstGeom>
          </p:spPr>
        </p:pic>
        <p:pic>
          <p:nvPicPr>
            <p:cNvPr id="15" name="keyart2"/>
            <p:cNvPicPr>
              <a:picLocks noChangeAspect="1"/>
            </p:cNvPicPr>
            <p:nvPr/>
          </p:nvPicPr>
          <p:blipFill rotWithShape="1">
            <a:blip r:embed="rId3">
              <a:alphaModFix amt="87000"/>
              <a:extLst>
                <a:ext uri="{28A0092B-C50C-407E-A947-70E740481C1C}">
                  <a14:useLocalDpi xmlns:a14="http://schemas.microsoft.com/office/drawing/2010/main" val="0"/>
                </a:ext>
              </a:extLst>
            </a:blip>
            <a:srcRect l="2" r="72434" b="68401"/>
            <a:stretch/>
          </p:blipFill>
          <p:spPr>
            <a:xfrm>
              <a:off x="-1" y="0"/>
              <a:ext cx="3356658" cy="2164466"/>
            </a:xfrm>
            <a:prstGeom prst="rect">
              <a:avLst/>
            </a:prstGeom>
          </p:spPr>
        </p:pic>
        <p:sp>
          <p:nvSpPr>
            <p:cNvPr id="12" name="shading (lower right)">
              <a:extLst>
                <a:ext uri="{FF2B5EF4-FFF2-40B4-BE49-F238E27FC236}">
                  <a16:creationId xmlns:a16="http://schemas.microsoft.com/office/drawing/2014/main" id="{C0783C77-C7D8-1647-BFDB-8532B647668C}"/>
                </a:ext>
              </a:extLst>
            </p:cNvPr>
            <p:cNvSpPr/>
            <p:nvPr/>
          </p:nvSpPr>
          <p:spPr bwMode="auto">
            <a:xfrm>
              <a:off x="-92598" y="1736203"/>
              <a:ext cx="12301748" cy="5129615"/>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 name="Text Placeholder 3"/>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79314144"/>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background"/>
          <p:cNvGrpSpPr/>
          <p:nvPr/>
        </p:nvGrpSpPr>
        <p:grpSpPr>
          <a:xfrm>
            <a:off x="-92596" y="-16008"/>
            <a:ext cx="12301746" cy="6881036"/>
            <a:chOff x="-92596" y="-16008"/>
            <a:chExt cx="12301746" cy="6881036"/>
          </a:xfrm>
        </p:grpSpPr>
        <p:sp>
          <p:nvSpPr>
            <p:cNvPr id="10" name="Rectangle 9"/>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6" name="keyart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 y="-7029"/>
              <a:ext cx="12190136" cy="6856951"/>
            </a:xfrm>
            <a:prstGeom prst="rect">
              <a:avLst/>
            </a:prstGeom>
          </p:spPr>
        </p:pic>
        <p:sp>
          <p:nvSpPr>
            <p:cNvPr id="13" name="shading (lower right)">
              <a:extLst>
                <a:ext uri="{FF2B5EF4-FFF2-40B4-BE49-F238E27FC236}">
                  <a16:creationId xmlns:a16="http://schemas.microsoft.com/office/drawing/2014/main" id="{C0783C77-C7D8-1647-BFDB-8532B647668C}"/>
                </a:ext>
              </a:extLst>
            </p:cNvPr>
            <p:cNvSpPr/>
            <p:nvPr/>
          </p:nvSpPr>
          <p:spPr bwMode="auto">
            <a:xfrm>
              <a:off x="-92596" y="1736203"/>
              <a:ext cx="12284598" cy="512179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shading (upper left)">
              <a:extLst>
                <a:ext uri="{FF2B5EF4-FFF2-40B4-BE49-F238E27FC236}">
                  <a16:creationId xmlns:a16="http://schemas.microsoft.com/office/drawing/2014/main" id="{C0783C77-C7D8-1647-BFDB-8532B647668C}"/>
                </a:ext>
              </a:extLst>
            </p:cNvPr>
            <p:cNvSpPr/>
            <p:nvPr/>
          </p:nvSpPr>
          <p:spPr bwMode="auto">
            <a:xfrm rot="10800000">
              <a:off x="-3315" y="-5050"/>
              <a:ext cx="12189315" cy="6870078"/>
            </a:xfrm>
            <a:prstGeom prst="rect">
              <a:avLst/>
            </a:prstGeom>
            <a:gradFill flip="none" rotWithShape="1">
              <a:gsLst>
                <a:gs pos="31000">
                  <a:srgbClr val="0D134A">
                    <a:alpha val="9000"/>
                  </a:srgbClr>
                </a:gs>
                <a:gs pos="52000">
                  <a:srgbClr val="0D134A">
                    <a:alpha val="0"/>
                  </a:srgbClr>
                </a:gs>
                <a:gs pos="10000">
                  <a:srgbClr val="0D134A">
                    <a:alpha val="21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 name="Text Subtitle">
            <a:extLst>
              <a:ext uri="{FF2B5EF4-FFF2-40B4-BE49-F238E27FC236}">
                <a16:creationId xmlns:a16="http://schemas.microsoft.com/office/drawing/2014/main" id="{891AD9C8-5272-B34E-9EFD-84E8D133429C}"/>
              </a:ext>
            </a:extLst>
          </p:cNvPr>
          <p:cNvSpPr>
            <a:spLocks noGrp="1"/>
          </p:cNvSpPr>
          <p:nvPr>
            <p:ph type="body" idx="1"/>
          </p:nvPr>
        </p:nvSpPr>
        <p:spPr/>
        <p:txBody>
          <a:bodyPr/>
          <a:lstStyle/>
          <a:p>
            <a:r>
              <a:rPr lang="en-US" dirty="0"/>
              <a:t>Sample Name Here</a:t>
            </a:r>
          </a:p>
        </p:txBody>
      </p:sp>
      <p:sp>
        <p:nvSpPr>
          <p:cNvPr id="3" name="Title ">
            <a:extLst>
              <a:ext uri="{FF2B5EF4-FFF2-40B4-BE49-F238E27FC236}">
                <a16:creationId xmlns:a16="http://schemas.microsoft.com/office/drawing/2014/main" id="{9195EC55-525B-F746-8A77-3C6B91C18C2D}"/>
              </a:ext>
            </a:extLst>
          </p:cNvPr>
          <p:cNvSpPr>
            <a:spLocks noGrp="1"/>
          </p:cNvSpPr>
          <p:nvPr>
            <p:ph type="title"/>
          </p:nvPr>
        </p:nvSpPr>
        <p:spPr/>
        <p:txBody>
          <a:bodyPr/>
          <a:lstStyle/>
          <a:p>
            <a:r>
              <a:rPr lang="en-US" dirty="0"/>
              <a:t>Click Here</a:t>
            </a:r>
            <a:br>
              <a:rPr lang="en-US" dirty="0"/>
            </a:br>
            <a:r>
              <a:rPr lang="en-US" dirty="0"/>
              <a:t>For DEMO</a:t>
            </a:r>
          </a:p>
        </p:txBody>
      </p:sp>
      <p:sp>
        <p:nvSpPr>
          <p:cNvPr id="17" name="Picture Placeholder 16"/>
          <p:cNvSpPr>
            <a:spLocks noGrp="1"/>
          </p:cNvSpPr>
          <p:nvPr>
            <p:ph type="pic" sz="quarter" idx="12"/>
          </p:nvPr>
        </p:nvSpPr>
        <p:spPr/>
      </p:sp>
    </p:spTree>
    <p:extLst>
      <p:ext uri="{BB962C8B-B14F-4D97-AF65-F5344CB8AC3E}">
        <p14:creationId xmlns:p14="http://schemas.microsoft.com/office/powerpoint/2010/main" val="3044255317"/>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CD77207-67ED-704D-9994-33F5B880A57E}"/>
              </a:ext>
            </a:extLst>
          </p:cNvPr>
          <p:cNvGrpSpPr/>
          <p:nvPr/>
        </p:nvGrpSpPr>
        <p:grpSpPr>
          <a:xfrm>
            <a:off x="-43251" y="-16008"/>
            <a:ext cx="12252401" cy="6874511"/>
            <a:chOff x="-43251" y="-16008"/>
            <a:chExt cx="12252401" cy="6874511"/>
          </a:xfrm>
        </p:grpSpPr>
        <p:sp>
          <p:nvSpPr>
            <p:cNvPr id="8" name="Rectangle 7"/>
            <p:cNvSpPr/>
            <p:nvPr/>
          </p:nvSpPr>
          <p:spPr bwMode="auto">
            <a:xfrm>
              <a:off x="0" y="-16008"/>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4" name="keyart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 y="-7029"/>
              <a:ext cx="12190135" cy="6856951"/>
            </a:xfrm>
            <a:prstGeom prst="rect">
              <a:avLst/>
            </a:prstGeom>
          </p:spPr>
        </p:pic>
        <p:sp>
          <p:nvSpPr>
            <p:cNvPr id="10" name="shading (lower right)">
              <a:extLst>
                <a:ext uri="{FF2B5EF4-FFF2-40B4-BE49-F238E27FC236}">
                  <a16:creationId xmlns:a16="http://schemas.microsoft.com/office/drawing/2014/main" id="{E6D1F064-8DA1-4540-AC8E-DDA813288DAD}"/>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1" name="shading (upper left)">
              <a:extLst>
                <a:ext uri="{FF2B5EF4-FFF2-40B4-BE49-F238E27FC236}">
                  <a16:creationId xmlns:a16="http://schemas.microsoft.com/office/drawing/2014/main" id="{C0783C77-C7D8-1647-BFDB-8532B647668C}"/>
                </a:ext>
              </a:extLst>
            </p:cNvPr>
            <p:cNvSpPr/>
            <p:nvPr/>
          </p:nvSpPr>
          <p:spPr bwMode="auto">
            <a:xfrm rot="10800000">
              <a:off x="-23964" y="-11575"/>
              <a:ext cx="12189315" cy="6870078"/>
            </a:xfrm>
            <a:prstGeom prst="rect">
              <a:avLst/>
            </a:prstGeom>
            <a:gradFill flip="none" rotWithShape="1">
              <a:gsLst>
                <a:gs pos="31000">
                  <a:srgbClr val="0D134A">
                    <a:alpha val="9000"/>
                  </a:srgbClr>
                </a:gs>
                <a:gs pos="52000">
                  <a:srgbClr val="0D134A">
                    <a:alpha val="0"/>
                  </a:srgbClr>
                </a:gs>
                <a:gs pos="14000">
                  <a:srgbClr val="0D134A">
                    <a:alpha val="39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pic>
        <p:nvPicPr>
          <p:cNvPr id="9" name="Esri Logo (white)">
            <a:extLst>
              <a:ext uri="{FF2B5EF4-FFF2-40B4-BE49-F238E27FC236}">
                <a16:creationId xmlns:a16="http://schemas.microsoft.com/office/drawing/2014/main" id="{C3F3808C-4AB0-324A-9750-25578D053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007" y="2489994"/>
            <a:ext cx="6073985" cy="1878011"/>
          </a:xfrm>
          <a:prstGeom prst="rect">
            <a:avLst/>
          </a:prstGeom>
        </p:spPr>
      </p:pic>
    </p:spTree>
    <p:extLst>
      <p:ext uri="{BB962C8B-B14F-4D97-AF65-F5344CB8AC3E}">
        <p14:creationId xmlns:p14="http://schemas.microsoft.com/office/powerpoint/2010/main" val="1350298234"/>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background"/>
          <p:cNvGrpSpPr/>
          <p:nvPr/>
        </p:nvGrpSpPr>
        <p:grpSpPr>
          <a:xfrm>
            <a:off x="-75448" y="0"/>
            <a:ext cx="12284598" cy="6874121"/>
            <a:chOff x="-75448" y="0"/>
            <a:chExt cx="12284598" cy="6874121"/>
          </a:xfrm>
        </p:grpSpPr>
        <p:sp>
          <p:nvSpPr>
            <p:cNvPr id="48" name="Rectangle 47"/>
            <p:cNvSpPr/>
            <p:nvPr/>
          </p:nvSpPr>
          <p:spPr bwMode="auto">
            <a:xfrm>
              <a:off x="0" y="0"/>
              <a:ext cx="12209150" cy="6865818"/>
            </a:xfrm>
            <a:prstGeom prst="rect">
              <a:avLst/>
            </a:prstGeom>
            <a:gradFill flip="none" rotWithShape="1">
              <a:gsLst>
                <a:gs pos="58000">
                  <a:srgbClr val="006BA6"/>
                </a:gs>
                <a:gs pos="100000">
                  <a:srgbClr val="28469C"/>
                </a:gs>
                <a:gs pos="81000">
                  <a:srgbClr val="0051A2"/>
                </a:gs>
                <a:gs pos="30000">
                  <a:srgbClr val="01A7B1"/>
                </a:gs>
                <a:gs pos="0">
                  <a:srgbClr val="00C1B6"/>
                </a:gs>
              </a:gsLst>
              <a:lin ang="96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1" name="shading (bottom right)">
              <a:extLst>
                <a:ext uri="{FF2B5EF4-FFF2-40B4-BE49-F238E27FC236}">
                  <a16:creationId xmlns:a16="http://schemas.microsoft.com/office/drawing/2014/main" id="{C0783C77-C7D8-1647-BFDB-8532B647668C}"/>
                </a:ext>
              </a:extLst>
            </p:cNvPr>
            <p:cNvSpPr/>
            <p:nvPr/>
          </p:nvSpPr>
          <p:spPr bwMode="auto">
            <a:xfrm>
              <a:off x="-75448" y="1752324"/>
              <a:ext cx="12284598" cy="5121797"/>
            </a:xfrm>
            <a:prstGeom prst="rect">
              <a:avLst/>
            </a:prstGeom>
            <a:gradFill flip="none" rotWithShape="1">
              <a:gsLst>
                <a:gs pos="40000">
                  <a:srgbClr val="0D134A">
                    <a:alpha val="9000"/>
                  </a:srgbClr>
                </a:gs>
                <a:gs pos="60000">
                  <a:srgbClr val="0D134A">
                    <a:alpha val="0"/>
                  </a:srgbClr>
                </a:gs>
                <a:gs pos="20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pSp>
        <p:nvGrpSpPr>
          <p:cNvPr id="8" name="Phones (Group)">
            <a:extLst>
              <a:ext uri="{FF2B5EF4-FFF2-40B4-BE49-F238E27FC236}">
                <a16:creationId xmlns:a16="http://schemas.microsoft.com/office/drawing/2014/main" id="{79566F2D-A24A-D145-99C5-2BF18C678389}"/>
              </a:ext>
            </a:extLst>
          </p:cNvPr>
          <p:cNvGrpSpPr/>
          <p:nvPr/>
        </p:nvGrpSpPr>
        <p:grpSpPr>
          <a:xfrm>
            <a:off x="914400" y="1102836"/>
            <a:ext cx="10363200" cy="5299151"/>
            <a:chOff x="914400" y="1102836"/>
            <a:chExt cx="10363200" cy="5299151"/>
          </a:xfrm>
        </p:grpSpPr>
        <p:sp>
          <p:nvSpPr>
            <p:cNvPr id="10" name="Right Arrow 38">
              <a:extLst>
                <a:ext uri="{FF2B5EF4-FFF2-40B4-BE49-F238E27FC236}">
                  <a16:creationId xmlns:a16="http://schemas.microsoft.com/office/drawing/2014/main" id="{DA2B18AC-A817-BC4B-8B3C-402DB388C6C1}"/>
                </a:ext>
              </a:extLst>
            </p:cNvPr>
            <p:cNvSpPr/>
            <p:nvPr/>
          </p:nvSpPr>
          <p:spPr bwMode="auto">
            <a:xfrm>
              <a:off x="5748325" y="3368299"/>
              <a:ext cx="592556" cy="440168"/>
            </a:xfrm>
            <a:prstGeom prst="rightArrow">
              <a:avLst/>
            </a:prstGeom>
            <a:gradFill flip="none" rotWithShape="1">
              <a:gsLst>
                <a:gs pos="100000">
                  <a:schemeClr val="bg2">
                    <a:alpha val="70000"/>
                  </a:schemeClr>
                </a:gs>
                <a:gs pos="0">
                  <a:schemeClr val="bg2">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12" name="Straight Connector 11">
              <a:extLst>
                <a:ext uri="{FF2B5EF4-FFF2-40B4-BE49-F238E27FC236}">
                  <a16:creationId xmlns:a16="http://schemas.microsoft.com/office/drawing/2014/main" id="{F7F7E134-2A71-954A-9FFD-318E02246448}"/>
                </a:ext>
              </a:extLst>
            </p:cNvPr>
            <p:cNvCxnSpPr/>
            <p:nvPr/>
          </p:nvCxnSpPr>
          <p:spPr bwMode="auto">
            <a:xfrm>
              <a:off x="6089630" y="1164356"/>
              <a:ext cx="0" cy="2130026"/>
            </a:xfrm>
            <a:prstGeom prst="line">
              <a:avLst/>
            </a:prstGeom>
            <a:noFill/>
            <a:ln w="19050" cap="flat" cmpd="sng" algn="ctr">
              <a:gradFill>
                <a:gsLst>
                  <a:gs pos="0">
                    <a:schemeClr val="bg2">
                      <a:lumMod val="40000"/>
                      <a:lumOff val="60000"/>
                      <a:alpha val="25000"/>
                    </a:schemeClr>
                  </a:gs>
                  <a:gs pos="55000">
                    <a:schemeClr val="bg2">
                      <a:lumMod val="40000"/>
                      <a:lumOff val="60000"/>
                      <a:alpha val="25000"/>
                    </a:schemeClr>
                  </a:gs>
                  <a:gs pos="100000">
                    <a:schemeClr val="bg2">
                      <a:lumMod val="40000"/>
                      <a:lumOff val="60000"/>
                      <a:alpha val="0"/>
                    </a:schemeClr>
                  </a:gs>
                </a:gsLst>
                <a:lin ang="16200000" scaled="0"/>
              </a:gra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1AB799C4-FF1B-2C4F-91C2-41AAEEC8D5D3}"/>
                </a:ext>
              </a:extLst>
            </p:cNvPr>
            <p:cNvCxnSpPr>
              <a:cxnSpLocks/>
            </p:cNvCxnSpPr>
            <p:nvPr/>
          </p:nvCxnSpPr>
          <p:spPr bwMode="auto">
            <a:xfrm flipV="1">
              <a:off x="6089630" y="3868638"/>
              <a:ext cx="0" cy="2533349"/>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sp>
          <p:nvSpPr>
            <p:cNvPr id="15" name="Right Arrow 38">
              <a:extLst>
                <a:ext uri="{FF2B5EF4-FFF2-40B4-BE49-F238E27FC236}">
                  <a16:creationId xmlns:a16="http://schemas.microsoft.com/office/drawing/2014/main" id="{13997CFF-AEDC-D640-A2D3-BE3AA50E9AE2}"/>
                </a:ext>
              </a:extLst>
            </p:cNvPr>
            <p:cNvSpPr/>
            <p:nvPr/>
          </p:nvSpPr>
          <p:spPr bwMode="auto">
            <a:xfrm>
              <a:off x="8576755" y="3868638"/>
              <a:ext cx="527652" cy="440168"/>
            </a:xfrm>
            <a:prstGeom prst="rightArrow">
              <a:avLst/>
            </a:prstGeom>
            <a:gradFill flip="none" rotWithShape="1">
              <a:gsLst>
                <a:gs pos="100000">
                  <a:schemeClr val="bg2">
                    <a:alpha val="69000"/>
                  </a:schemeClr>
                </a:gs>
                <a:gs pos="0">
                  <a:schemeClr val="bg2">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endParaRPr>
            </a:p>
          </p:txBody>
        </p:sp>
        <p:cxnSp>
          <p:nvCxnSpPr>
            <p:cNvPr id="16" name="Straight Connector 15">
              <a:extLst>
                <a:ext uri="{FF2B5EF4-FFF2-40B4-BE49-F238E27FC236}">
                  <a16:creationId xmlns:a16="http://schemas.microsoft.com/office/drawing/2014/main" id="{B01B99BE-E34E-1848-8A0B-013C9F233D74}"/>
                </a:ext>
              </a:extLst>
            </p:cNvPr>
            <p:cNvCxnSpPr/>
            <p:nvPr/>
          </p:nvCxnSpPr>
          <p:spPr bwMode="auto">
            <a:xfrm>
              <a:off x="8842937" y="1164356"/>
              <a:ext cx="0" cy="2658399"/>
            </a:xfrm>
            <a:prstGeom prst="line">
              <a:avLst/>
            </a:prstGeom>
            <a:noFill/>
            <a:ln w="19050" cap="flat" cmpd="sng" algn="ctr">
              <a:gradFill>
                <a:gsLst>
                  <a:gs pos="0">
                    <a:schemeClr val="bg2">
                      <a:lumMod val="40000"/>
                      <a:lumOff val="60000"/>
                      <a:alpha val="25000"/>
                    </a:schemeClr>
                  </a:gs>
                  <a:gs pos="55000">
                    <a:schemeClr val="bg2">
                      <a:lumMod val="40000"/>
                      <a:lumOff val="60000"/>
                      <a:alpha val="25000"/>
                    </a:schemeClr>
                  </a:gs>
                  <a:gs pos="100000">
                    <a:schemeClr val="bg2">
                      <a:lumMod val="40000"/>
                      <a:lumOff val="60000"/>
                      <a:alpha val="0"/>
                    </a:schemeClr>
                  </a:gs>
                </a:gsLst>
                <a:lin ang="16200000" scaled="0"/>
              </a:gra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71BD325-4439-5A42-81D7-FC0FE2E3A35A}"/>
                </a:ext>
              </a:extLst>
            </p:cNvPr>
            <p:cNvCxnSpPr/>
            <p:nvPr/>
          </p:nvCxnSpPr>
          <p:spPr bwMode="auto">
            <a:xfrm flipV="1">
              <a:off x="8842937" y="4362045"/>
              <a:ext cx="0" cy="2039942"/>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grpSp>
          <p:nvGrpSpPr>
            <p:cNvPr id="18" name="Group 17">
              <a:extLst>
                <a:ext uri="{FF2B5EF4-FFF2-40B4-BE49-F238E27FC236}">
                  <a16:creationId xmlns:a16="http://schemas.microsoft.com/office/drawing/2014/main" id="{83C59AC9-6049-3E4E-BF89-D32E93D695A0}"/>
                </a:ext>
              </a:extLst>
            </p:cNvPr>
            <p:cNvGrpSpPr/>
            <p:nvPr/>
          </p:nvGrpSpPr>
          <p:grpSpPr>
            <a:xfrm>
              <a:off x="914400" y="1867527"/>
              <a:ext cx="2114157" cy="4301453"/>
              <a:chOff x="695561" y="1867527"/>
              <a:chExt cx="2114157" cy="4301453"/>
            </a:xfrm>
          </p:grpSpPr>
          <p:pic>
            <p:nvPicPr>
              <p:cNvPr id="41" name="Picture 40">
                <a:extLst>
                  <a:ext uri="{FF2B5EF4-FFF2-40B4-BE49-F238E27FC236}">
                    <a16:creationId xmlns:a16="http://schemas.microsoft.com/office/drawing/2014/main" id="{7F7048AA-17AD-3442-80BD-5B0A311B7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561" y="1867527"/>
                <a:ext cx="2114157" cy="4301453"/>
              </a:xfrm>
              <a:prstGeom prst="rect">
                <a:avLst/>
              </a:prstGeom>
            </p:spPr>
          </p:pic>
          <p:pic>
            <p:nvPicPr>
              <p:cNvPr id="42" name="Picture 41">
                <a:extLst>
                  <a:ext uri="{FF2B5EF4-FFF2-40B4-BE49-F238E27FC236}">
                    <a16:creationId xmlns:a16="http://schemas.microsoft.com/office/drawing/2014/main" id="{D70B1600-F2A7-EE4A-9DC2-684410439A1F}"/>
                  </a:ext>
                </a:extLst>
              </p:cNvPr>
              <p:cNvPicPr>
                <a:picLocks noChangeAspect="1"/>
              </p:cNvPicPr>
              <p:nvPr/>
            </p:nvPicPr>
            <p:blipFill rotWithShape="1">
              <a:blip r:embed="rId4"/>
              <a:srcRect t="3636" r="315" b="730"/>
              <a:stretch/>
            </p:blipFill>
            <p:spPr>
              <a:xfrm>
                <a:off x="816123" y="2304760"/>
                <a:ext cx="1875488" cy="3333133"/>
              </a:xfrm>
              <a:prstGeom prst="rect">
                <a:avLst/>
              </a:prstGeom>
            </p:spPr>
          </p:pic>
        </p:grpSp>
        <p:grpSp>
          <p:nvGrpSpPr>
            <p:cNvPr id="21" name="Group 20">
              <a:extLst>
                <a:ext uri="{FF2B5EF4-FFF2-40B4-BE49-F238E27FC236}">
                  <a16:creationId xmlns:a16="http://schemas.microsoft.com/office/drawing/2014/main" id="{3C48A495-9A21-5A44-93D2-ECA91A5D5D6C}"/>
                </a:ext>
              </a:extLst>
            </p:cNvPr>
            <p:cNvGrpSpPr/>
            <p:nvPr/>
          </p:nvGrpSpPr>
          <p:grpSpPr>
            <a:xfrm>
              <a:off x="9163443" y="1861088"/>
              <a:ext cx="2114157" cy="4301453"/>
              <a:chOff x="9390456" y="1861088"/>
              <a:chExt cx="2114157" cy="4301453"/>
            </a:xfrm>
          </p:grpSpPr>
          <p:pic>
            <p:nvPicPr>
              <p:cNvPr id="39" name="Picture 38">
                <a:extLst>
                  <a:ext uri="{FF2B5EF4-FFF2-40B4-BE49-F238E27FC236}">
                    <a16:creationId xmlns:a16="http://schemas.microsoft.com/office/drawing/2014/main" id="{596212FC-B7D1-DF4E-8773-1C5311E6C0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0456" y="1861088"/>
                <a:ext cx="2114157" cy="4301453"/>
              </a:xfrm>
              <a:prstGeom prst="rect">
                <a:avLst/>
              </a:prstGeom>
            </p:spPr>
          </p:pic>
          <p:pic>
            <p:nvPicPr>
              <p:cNvPr id="40" name="Picture 39">
                <a:extLst>
                  <a:ext uri="{FF2B5EF4-FFF2-40B4-BE49-F238E27FC236}">
                    <a16:creationId xmlns:a16="http://schemas.microsoft.com/office/drawing/2014/main" id="{348FF7A8-304A-0A4C-93B0-E1C588A322FF}"/>
                  </a:ext>
                </a:extLst>
              </p:cNvPr>
              <p:cNvPicPr>
                <a:picLocks noChangeAspect="1"/>
              </p:cNvPicPr>
              <p:nvPr/>
            </p:nvPicPr>
            <p:blipFill rotWithShape="1">
              <a:blip r:embed="rId5"/>
              <a:srcRect t="3174"/>
              <a:stretch/>
            </p:blipFill>
            <p:spPr>
              <a:xfrm>
                <a:off x="9497915" y="2298409"/>
                <a:ext cx="1929370" cy="3329723"/>
              </a:xfrm>
              <a:prstGeom prst="rect">
                <a:avLst/>
              </a:prstGeom>
            </p:spPr>
          </p:pic>
        </p:grpSp>
        <p:grpSp>
          <p:nvGrpSpPr>
            <p:cNvPr id="23" name="Group 22">
              <a:extLst>
                <a:ext uri="{FF2B5EF4-FFF2-40B4-BE49-F238E27FC236}">
                  <a16:creationId xmlns:a16="http://schemas.microsoft.com/office/drawing/2014/main" id="{A41D0262-5458-284B-96B4-9CBC8A6AF306}"/>
                </a:ext>
              </a:extLst>
            </p:cNvPr>
            <p:cNvGrpSpPr/>
            <p:nvPr/>
          </p:nvGrpSpPr>
          <p:grpSpPr>
            <a:xfrm>
              <a:off x="3664081" y="1867527"/>
              <a:ext cx="2114157" cy="4301453"/>
              <a:chOff x="3593859" y="1867527"/>
              <a:chExt cx="2114157" cy="4301453"/>
            </a:xfrm>
          </p:grpSpPr>
          <p:pic>
            <p:nvPicPr>
              <p:cNvPr id="36" name="Picture 35">
                <a:extLst>
                  <a:ext uri="{FF2B5EF4-FFF2-40B4-BE49-F238E27FC236}">
                    <a16:creationId xmlns:a16="http://schemas.microsoft.com/office/drawing/2014/main" id="{4C432BDC-41FB-1444-8182-9F9B32F95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3859" y="1867527"/>
                <a:ext cx="2114157" cy="4301453"/>
              </a:xfrm>
              <a:prstGeom prst="rect">
                <a:avLst/>
              </a:prstGeom>
            </p:spPr>
          </p:pic>
          <p:pic>
            <p:nvPicPr>
              <p:cNvPr id="37" name="Picture 36">
                <a:extLst>
                  <a:ext uri="{FF2B5EF4-FFF2-40B4-BE49-F238E27FC236}">
                    <a16:creationId xmlns:a16="http://schemas.microsoft.com/office/drawing/2014/main" id="{8C4DC768-9513-4144-B87A-7293ABC06C45}"/>
                  </a:ext>
                </a:extLst>
              </p:cNvPr>
              <p:cNvPicPr>
                <a:picLocks noChangeAspect="1"/>
              </p:cNvPicPr>
              <p:nvPr/>
            </p:nvPicPr>
            <p:blipFill rotWithShape="1">
              <a:blip r:embed="rId6"/>
              <a:srcRect l="-1" t="3635" r="364" b="2192"/>
              <a:stretch/>
            </p:blipFill>
            <p:spPr>
              <a:xfrm>
                <a:off x="3708059" y="2304759"/>
                <a:ext cx="1881926" cy="3163827"/>
              </a:xfrm>
              <a:prstGeom prst="rect">
                <a:avLst/>
              </a:prstGeom>
            </p:spPr>
          </p:pic>
          <p:pic>
            <p:nvPicPr>
              <p:cNvPr id="38" name="Picture 37">
                <a:extLst>
                  <a:ext uri="{FF2B5EF4-FFF2-40B4-BE49-F238E27FC236}">
                    <a16:creationId xmlns:a16="http://schemas.microsoft.com/office/drawing/2014/main" id="{D7370480-E1A6-DE47-AAE5-C3C0D64450B0}"/>
                  </a:ext>
                </a:extLst>
              </p:cNvPr>
              <p:cNvPicPr>
                <a:picLocks noChangeAspect="1"/>
              </p:cNvPicPr>
              <p:nvPr/>
            </p:nvPicPr>
            <p:blipFill rotWithShape="1">
              <a:blip r:embed="rId6"/>
              <a:srcRect t="93938" b="-4340"/>
              <a:stretch/>
            </p:blipFill>
            <p:spPr>
              <a:xfrm>
                <a:off x="3705023" y="5296418"/>
                <a:ext cx="1884962" cy="348732"/>
              </a:xfrm>
              <a:prstGeom prst="rect">
                <a:avLst/>
              </a:prstGeom>
              <a:solidFill>
                <a:srgbClr val="2F2F2F"/>
              </a:solidFill>
            </p:spPr>
          </p:pic>
        </p:grpSp>
        <p:grpSp>
          <p:nvGrpSpPr>
            <p:cNvPr id="24" name="Group 23">
              <a:extLst>
                <a:ext uri="{FF2B5EF4-FFF2-40B4-BE49-F238E27FC236}">
                  <a16:creationId xmlns:a16="http://schemas.microsoft.com/office/drawing/2014/main" id="{20ACD500-B5FF-5343-A5DE-0C5D7A65351B}"/>
                </a:ext>
              </a:extLst>
            </p:cNvPr>
            <p:cNvGrpSpPr/>
            <p:nvPr/>
          </p:nvGrpSpPr>
          <p:grpSpPr>
            <a:xfrm>
              <a:off x="6413762" y="1861088"/>
              <a:ext cx="2114157" cy="4301453"/>
              <a:chOff x="6492157" y="1861088"/>
              <a:chExt cx="2114157" cy="4301453"/>
            </a:xfrm>
          </p:grpSpPr>
          <p:pic>
            <p:nvPicPr>
              <p:cNvPr id="32" name="Picture 31">
                <a:extLst>
                  <a:ext uri="{FF2B5EF4-FFF2-40B4-BE49-F238E27FC236}">
                    <a16:creationId xmlns:a16="http://schemas.microsoft.com/office/drawing/2014/main" id="{3448641F-600A-0C47-B24A-60A58E4D5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157" y="1861088"/>
                <a:ext cx="2114157" cy="4301453"/>
              </a:xfrm>
              <a:prstGeom prst="rect">
                <a:avLst/>
              </a:prstGeom>
            </p:spPr>
          </p:pic>
          <p:grpSp>
            <p:nvGrpSpPr>
              <p:cNvPr id="33" name="Group 32">
                <a:extLst>
                  <a:ext uri="{FF2B5EF4-FFF2-40B4-BE49-F238E27FC236}">
                    <a16:creationId xmlns:a16="http://schemas.microsoft.com/office/drawing/2014/main" id="{07C4F051-4CD5-E545-A783-0AFD660A577B}"/>
                  </a:ext>
                </a:extLst>
              </p:cNvPr>
              <p:cNvGrpSpPr/>
              <p:nvPr/>
            </p:nvGrpSpPr>
            <p:grpSpPr>
              <a:xfrm>
                <a:off x="6607172" y="2298409"/>
                <a:ext cx="1885382" cy="3329723"/>
                <a:chOff x="6607172" y="2305666"/>
                <a:chExt cx="1885382" cy="3329723"/>
              </a:xfrm>
            </p:grpSpPr>
            <p:pic>
              <p:nvPicPr>
                <p:cNvPr id="34" name="Picture 33">
                  <a:extLst>
                    <a:ext uri="{FF2B5EF4-FFF2-40B4-BE49-F238E27FC236}">
                      <a16:creationId xmlns:a16="http://schemas.microsoft.com/office/drawing/2014/main" id="{FCB57114-21E1-4146-ACB4-8F084ED2695F}"/>
                    </a:ext>
                  </a:extLst>
                </p:cNvPr>
                <p:cNvPicPr>
                  <a:picLocks noChangeAspect="1"/>
                </p:cNvPicPr>
                <p:nvPr/>
              </p:nvPicPr>
              <p:blipFill rotWithShape="1">
                <a:blip r:embed="rId7"/>
                <a:srcRect t="22790"/>
                <a:stretch/>
              </p:blipFill>
              <p:spPr>
                <a:xfrm>
                  <a:off x="6607172" y="3079751"/>
                  <a:ext cx="1885382" cy="2555638"/>
                </a:xfrm>
                <a:prstGeom prst="rect">
                  <a:avLst/>
                </a:prstGeom>
              </p:spPr>
            </p:pic>
            <p:pic>
              <p:nvPicPr>
                <p:cNvPr id="35" name="Picture 34">
                  <a:extLst>
                    <a:ext uri="{FF2B5EF4-FFF2-40B4-BE49-F238E27FC236}">
                      <a16:creationId xmlns:a16="http://schemas.microsoft.com/office/drawing/2014/main" id="{C76938D7-AF1B-6F4A-9252-14B952D7D3FC}"/>
                    </a:ext>
                  </a:extLst>
                </p:cNvPr>
                <p:cNvPicPr>
                  <a:picLocks noChangeAspect="1"/>
                </p:cNvPicPr>
                <p:nvPr/>
              </p:nvPicPr>
              <p:blipFill rotWithShape="1">
                <a:blip r:embed="rId7"/>
                <a:srcRect t="3990" b="72125"/>
                <a:stretch/>
              </p:blipFill>
              <p:spPr>
                <a:xfrm>
                  <a:off x="6607172" y="2305666"/>
                  <a:ext cx="1885382" cy="790574"/>
                </a:xfrm>
                <a:prstGeom prst="rect">
                  <a:avLst/>
                </a:prstGeom>
              </p:spPr>
            </p:pic>
          </p:grpSp>
        </p:grpSp>
        <p:grpSp>
          <p:nvGrpSpPr>
            <p:cNvPr id="25" name="Group 24">
              <a:extLst>
                <a:ext uri="{FF2B5EF4-FFF2-40B4-BE49-F238E27FC236}">
                  <a16:creationId xmlns:a16="http://schemas.microsoft.com/office/drawing/2014/main" id="{FB63948C-0CA6-BF47-9890-F5580ADA5488}"/>
                </a:ext>
              </a:extLst>
            </p:cNvPr>
            <p:cNvGrpSpPr/>
            <p:nvPr/>
          </p:nvGrpSpPr>
          <p:grpSpPr>
            <a:xfrm>
              <a:off x="8269766" y="3795685"/>
              <a:ext cx="222769" cy="1809171"/>
              <a:chOff x="8333459" y="3810199"/>
              <a:chExt cx="269551" cy="1809171"/>
            </a:xfrm>
          </p:grpSpPr>
          <p:sp>
            <p:nvSpPr>
              <p:cNvPr id="29" name="Right Arrow 32">
                <a:extLst>
                  <a:ext uri="{FF2B5EF4-FFF2-40B4-BE49-F238E27FC236}">
                    <a16:creationId xmlns:a16="http://schemas.microsoft.com/office/drawing/2014/main" id="{97D09ECB-6EED-6140-A595-25284BE837E9}"/>
                  </a:ext>
                </a:extLst>
              </p:cNvPr>
              <p:cNvSpPr/>
              <p:nvPr/>
            </p:nvSpPr>
            <p:spPr bwMode="auto">
              <a:xfrm rot="5400000">
                <a:off x="8240228" y="5256587"/>
                <a:ext cx="462892" cy="262673"/>
              </a:xfrm>
              <a:prstGeom prst="rightArrow">
                <a:avLst/>
              </a:prstGeom>
              <a:gradFill flip="none" rotWithShape="1">
                <a:gsLst>
                  <a:gs pos="100000">
                    <a:schemeClr val="accent5"/>
                  </a:gs>
                  <a:gs pos="0">
                    <a:schemeClr val="accent5">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0" name="Right Arrow 31">
                <a:extLst>
                  <a:ext uri="{FF2B5EF4-FFF2-40B4-BE49-F238E27FC236}">
                    <a16:creationId xmlns:a16="http://schemas.microsoft.com/office/drawing/2014/main" id="{BE4D3E93-4F89-FE48-9319-4ABFAE759E38}"/>
                  </a:ext>
                </a:extLst>
              </p:cNvPr>
              <p:cNvSpPr/>
              <p:nvPr/>
            </p:nvSpPr>
            <p:spPr bwMode="auto">
              <a:xfrm rot="5400000">
                <a:off x="7914560" y="4230709"/>
                <a:ext cx="1103693" cy="262673"/>
              </a:xfrm>
              <a:prstGeom prst="rightArrow">
                <a:avLst/>
              </a:prstGeom>
              <a:gradFill flip="none" rotWithShape="1">
                <a:gsLst>
                  <a:gs pos="100000">
                    <a:schemeClr val="accent5"/>
                  </a:gs>
                  <a:gs pos="0">
                    <a:schemeClr val="accent5">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1" name="Right Arrow 30">
                <a:extLst>
                  <a:ext uri="{FF2B5EF4-FFF2-40B4-BE49-F238E27FC236}">
                    <a16:creationId xmlns:a16="http://schemas.microsoft.com/office/drawing/2014/main" id="{E41B2547-AADD-C64B-91DC-2D99E3685287}"/>
                  </a:ext>
                </a:extLst>
              </p:cNvPr>
              <p:cNvSpPr/>
              <p:nvPr/>
            </p:nvSpPr>
            <p:spPr bwMode="auto">
              <a:xfrm rot="5400000">
                <a:off x="8227571" y="4878528"/>
                <a:ext cx="474449" cy="262673"/>
              </a:xfrm>
              <a:prstGeom prst="rightArrow">
                <a:avLst/>
              </a:prstGeom>
              <a:gradFill flip="none" rotWithShape="1">
                <a:gsLst>
                  <a:gs pos="100000">
                    <a:schemeClr val="accent5"/>
                  </a:gs>
                  <a:gs pos="0">
                    <a:schemeClr val="accent5">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cxnSp>
          <p:nvCxnSpPr>
            <p:cNvPr id="26" name="Straight Connector 25">
              <a:extLst>
                <a:ext uri="{FF2B5EF4-FFF2-40B4-BE49-F238E27FC236}">
                  <a16:creationId xmlns:a16="http://schemas.microsoft.com/office/drawing/2014/main" id="{D59FBDB2-7DAB-3B42-B7F2-B40CA5BA4552}"/>
                </a:ext>
              </a:extLst>
            </p:cNvPr>
            <p:cNvCxnSpPr/>
            <p:nvPr/>
          </p:nvCxnSpPr>
          <p:spPr bwMode="auto">
            <a:xfrm flipH="1">
              <a:off x="3302220" y="1102836"/>
              <a:ext cx="27731" cy="2719919"/>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62CBA1B2-A670-A143-837B-05E08B7C9A2F}"/>
                </a:ext>
              </a:extLst>
            </p:cNvPr>
            <p:cNvCxnSpPr/>
            <p:nvPr/>
          </p:nvCxnSpPr>
          <p:spPr bwMode="auto">
            <a:xfrm flipV="1">
              <a:off x="3302220" y="4362045"/>
              <a:ext cx="0" cy="2039942"/>
            </a:xfrm>
            <a:prstGeom prst="line">
              <a:avLst/>
            </a:prstGeom>
            <a:noFill/>
            <a:ln w="19050" cap="flat" cmpd="sng" algn="ctr">
              <a:gradFill>
                <a:gsLst>
                  <a:gs pos="0">
                    <a:schemeClr val="bg2">
                      <a:lumMod val="40000"/>
                      <a:lumOff val="60000"/>
                      <a:alpha val="25000"/>
                    </a:schemeClr>
                  </a:gs>
                  <a:gs pos="70000">
                    <a:schemeClr val="bg2">
                      <a:lumMod val="40000"/>
                      <a:lumOff val="60000"/>
                      <a:alpha val="45000"/>
                    </a:schemeClr>
                  </a:gs>
                  <a:gs pos="100000">
                    <a:schemeClr val="bg2">
                      <a:lumMod val="40000"/>
                      <a:lumOff val="60000"/>
                      <a:alpha val="0"/>
                    </a:schemeClr>
                  </a:gs>
                </a:gsLst>
                <a:lin ang="16200000" scaled="0"/>
              </a:gradFill>
              <a:prstDash val="solid"/>
              <a:round/>
              <a:headEnd type="none" w="med" len="med"/>
              <a:tailEnd type="none" w="med" len="med"/>
            </a:ln>
            <a:effectLst/>
          </p:spPr>
        </p:cxnSp>
        <p:sp>
          <p:nvSpPr>
            <p:cNvPr id="28" name="Right Arrow 38">
              <a:extLst>
                <a:ext uri="{FF2B5EF4-FFF2-40B4-BE49-F238E27FC236}">
                  <a16:creationId xmlns:a16="http://schemas.microsoft.com/office/drawing/2014/main" id="{43D5364E-6DA5-C74D-91C2-92AB60DC2154}"/>
                </a:ext>
              </a:extLst>
            </p:cNvPr>
            <p:cNvSpPr/>
            <p:nvPr/>
          </p:nvSpPr>
          <p:spPr bwMode="auto">
            <a:xfrm>
              <a:off x="3017908" y="3868638"/>
              <a:ext cx="528065" cy="440168"/>
            </a:xfrm>
            <a:prstGeom prst="rightArrow">
              <a:avLst/>
            </a:prstGeom>
            <a:gradFill flip="none" rotWithShape="1">
              <a:gsLst>
                <a:gs pos="100000">
                  <a:schemeClr val="bg2">
                    <a:alpha val="70000"/>
                  </a:schemeClr>
                </a:gs>
                <a:gs pos="0">
                  <a:schemeClr val="bg2">
                    <a:lumMod val="60000"/>
                    <a:lumOff val="40000"/>
                    <a:alpha val="0"/>
                  </a:schemeClr>
                </a:gs>
              </a:gsLst>
              <a:lin ang="0" scaled="1"/>
              <a:tileRect/>
            </a:gra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47" name="Subtitle 4">
            <a:extLst>
              <a:ext uri="{FF2B5EF4-FFF2-40B4-BE49-F238E27FC236}">
                <a16:creationId xmlns:a16="http://schemas.microsoft.com/office/drawing/2014/main" id="{E2E142E2-0724-1D42-9FA8-CD4E280B3A09}"/>
              </a:ext>
            </a:extLst>
          </p:cNvPr>
          <p:cNvSpPr/>
          <p:nvPr/>
        </p:nvSpPr>
        <p:spPr>
          <a:xfrm>
            <a:off x="9157956" y="1174450"/>
            <a:ext cx="2119644" cy="537934"/>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Complete answers</a:t>
            </a:r>
          </a:p>
          <a:p>
            <a:pPr algn="ctr" eaLnBrk="0" hangingPunct="0">
              <a:lnSpc>
                <a:spcPts val="1800"/>
              </a:lnSpc>
            </a:pPr>
            <a:r>
              <a:rPr lang="en-US" sz="1400" dirty="0">
                <a:solidFill>
                  <a:schemeClr val="bg2">
                    <a:lumMod val="20000"/>
                    <a:lumOff val="80000"/>
                  </a:schemeClr>
                </a:solidFill>
              </a:rPr>
              <a:t> and select “Submit”</a:t>
            </a:r>
          </a:p>
        </p:txBody>
      </p:sp>
      <p:sp>
        <p:nvSpPr>
          <p:cNvPr id="46" name="Subtitle 3">
            <a:extLst>
              <a:ext uri="{FF2B5EF4-FFF2-40B4-BE49-F238E27FC236}">
                <a16:creationId xmlns:a16="http://schemas.microsoft.com/office/drawing/2014/main" id="{48CFDF8A-F962-5240-A8C1-998E8A371356}"/>
              </a:ext>
            </a:extLst>
          </p:cNvPr>
          <p:cNvSpPr/>
          <p:nvPr/>
        </p:nvSpPr>
        <p:spPr>
          <a:xfrm>
            <a:off x="6356101" y="1174450"/>
            <a:ext cx="2229478" cy="537934"/>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Scroll down to find the feedback section</a:t>
            </a:r>
          </a:p>
        </p:txBody>
      </p:sp>
      <p:sp>
        <p:nvSpPr>
          <p:cNvPr id="45" name="Subtitle 2">
            <a:extLst>
              <a:ext uri="{FF2B5EF4-FFF2-40B4-BE49-F238E27FC236}">
                <a16:creationId xmlns:a16="http://schemas.microsoft.com/office/drawing/2014/main" id="{035B80E9-92E2-8E40-8EAB-2EF48B566F49}"/>
              </a:ext>
            </a:extLst>
          </p:cNvPr>
          <p:cNvSpPr/>
          <p:nvPr/>
        </p:nvSpPr>
        <p:spPr>
          <a:xfrm>
            <a:off x="3354781" y="1174450"/>
            <a:ext cx="2728476" cy="537934"/>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Select the session </a:t>
            </a:r>
            <a:br>
              <a:rPr lang="en-US" sz="1400" dirty="0">
                <a:solidFill>
                  <a:schemeClr val="bg2">
                    <a:lumMod val="20000"/>
                    <a:lumOff val="80000"/>
                  </a:schemeClr>
                </a:solidFill>
              </a:rPr>
            </a:br>
            <a:r>
              <a:rPr lang="en-US" sz="1400" dirty="0">
                <a:solidFill>
                  <a:schemeClr val="bg2">
                    <a:lumMod val="20000"/>
                    <a:lumOff val="80000"/>
                  </a:schemeClr>
                </a:solidFill>
              </a:rPr>
              <a:t>you attended</a:t>
            </a:r>
          </a:p>
        </p:txBody>
      </p:sp>
      <p:sp>
        <p:nvSpPr>
          <p:cNvPr id="44" name="Subtitle 1">
            <a:extLst>
              <a:ext uri="{FF2B5EF4-FFF2-40B4-BE49-F238E27FC236}">
                <a16:creationId xmlns:a16="http://schemas.microsoft.com/office/drawing/2014/main" id="{C447AE66-B55C-784D-A71E-284ADF839B58}"/>
              </a:ext>
            </a:extLst>
          </p:cNvPr>
          <p:cNvSpPr/>
          <p:nvPr/>
        </p:nvSpPr>
        <p:spPr>
          <a:xfrm>
            <a:off x="784752" y="1174450"/>
            <a:ext cx="2367468" cy="537135"/>
          </a:xfrm>
          <a:prstGeom prst="rect">
            <a:avLst/>
          </a:prstGeom>
        </p:spPr>
        <p:txBody>
          <a:bodyPr wrap="square">
            <a:spAutoFit/>
          </a:bodyPr>
          <a:lstStyle/>
          <a:p>
            <a:pPr algn="ctr" eaLnBrk="0" hangingPunct="0">
              <a:lnSpc>
                <a:spcPts val="1800"/>
              </a:lnSpc>
            </a:pPr>
            <a:r>
              <a:rPr lang="en-US" sz="1400" dirty="0">
                <a:solidFill>
                  <a:schemeClr val="bg2">
                    <a:lumMod val="20000"/>
                    <a:lumOff val="80000"/>
                  </a:schemeClr>
                </a:solidFill>
              </a:rPr>
              <a:t>Download the Esri Events app and find your event</a:t>
            </a:r>
          </a:p>
        </p:txBody>
      </p:sp>
      <p:sp>
        <p:nvSpPr>
          <p:cNvPr id="43" name="Title ">
            <a:extLst>
              <a:ext uri="{FF2B5EF4-FFF2-40B4-BE49-F238E27FC236}">
                <a16:creationId xmlns:a16="http://schemas.microsoft.com/office/drawing/2014/main" id="{2EEA1DE7-2126-554A-B142-27798306074E}"/>
              </a:ext>
            </a:extLst>
          </p:cNvPr>
          <p:cNvSpPr txBox="1">
            <a:spLocks/>
          </p:cNvSpPr>
          <p:nvPr/>
        </p:nvSpPr>
        <p:spPr>
          <a:xfrm>
            <a:off x="685800" y="448068"/>
            <a:ext cx="10826496" cy="430887"/>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spcBef>
                <a:spcPts val="0"/>
              </a:spcBef>
            </a:pPr>
            <a:r>
              <a:rPr lang="en-US" sz="2800" b="0" dirty="0">
                <a:solidFill>
                  <a:prstClr val="white"/>
                </a:solidFill>
              </a:rPr>
              <a:t>Please Take Our Survey on the App</a:t>
            </a:r>
            <a:endParaRPr lang="en-US" sz="2800" b="0" dirty="0"/>
          </a:p>
        </p:txBody>
      </p:sp>
    </p:spTree>
    <p:extLst>
      <p:ext uri="{BB962C8B-B14F-4D97-AF65-F5344CB8AC3E}">
        <p14:creationId xmlns:p14="http://schemas.microsoft.com/office/powerpoint/2010/main" val="3264059221"/>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F08DD88-045B-FB4E-95C9-8435F5932353}"/>
              </a:ext>
            </a:extLst>
          </p:cNvPr>
          <p:cNvGrpSpPr/>
          <p:nvPr/>
        </p:nvGrpSpPr>
        <p:grpSpPr>
          <a:xfrm>
            <a:off x="-43251" y="0"/>
            <a:ext cx="12252401" cy="6858000"/>
            <a:chOff x="-43251" y="0"/>
            <a:chExt cx="12252401" cy="6858000"/>
          </a:xfrm>
        </p:grpSpPr>
        <p:sp>
          <p:nvSpPr>
            <p:cNvPr id="10" name="Rectangle 9">
              <a:extLst>
                <a:ext uri="{FF2B5EF4-FFF2-40B4-BE49-F238E27FC236}">
                  <a16:creationId xmlns:a16="http://schemas.microsoft.com/office/drawing/2014/main" id="{C5A05567-7020-E446-A3C3-032816BCF0FC}"/>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1" name="keyart3">
              <a:extLst>
                <a:ext uri="{FF2B5EF4-FFF2-40B4-BE49-F238E27FC236}">
                  <a16:creationId xmlns:a16="http://schemas.microsoft.com/office/drawing/2014/main" id="{9138166D-7FEE-8B4D-9E29-D6DDBCABC80B}"/>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2" name="shading (lower right)">
              <a:extLst>
                <a:ext uri="{FF2B5EF4-FFF2-40B4-BE49-F238E27FC236}">
                  <a16:creationId xmlns:a16="http://schemas.microsoft.com/office/drawing/2014/main" id="{5876BE4F-1C87-C544-A53A-9BB649B5D4FA}"/>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8" name="Title 1"/>
          <p:cNvSpPr txBox="1">
            <a:spLocks/>
          </p:cNvSpPr>
          <p:nvPr/>
        </p:nvSpPr>
        <p:spPr>
          <a:xfrm>
            <a:off x="783494" y="2745810"/>
            <a:ext cx="5839504" cy="769441"/>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But Why???</a:t>
            </a:r>
            <a:endParaRPr lang="en-US" dirty="0"/>
          </a:p>
        </p:txBody>
      </p:sp>
      <p:pic>
        <p:nvPicPr>
          <p:cNvPr id="4" name="Picture 3">
            <a:extLst>
              <a:ext uri="{FF2B5EF4-FFF2-40B4-BE49-F238E27FC236}">
                <a16:creationId xmlns:a16="http://schemas.microsoft.com/office/drawing/2014/main" id="{CBBD4C97-B143-9F4D-9A05-A30474379759}"/>
              </a:ext>
            </a:extLst>
          </p:cNvPr>
          <p:cNvPicPr>
            <a:picLocks noChangeAspect="1"/>
          </p:cNvPicPr>
          <p:nvPr/>
        </p:nvPicPr>
        <p:blipFill>
          <a:blip r:embed="rId4"/>
          <a:stretch>
            <a:fillRect/>
          </a:stretch>
        </p:blipFill>
        <p:spPr>
          <a:xfrm>
            <a:off x="5201880" y="1016425"/>
            <a:ext cx="6484151" cy="4427639"/>
          </a:xfrm>
          <a:prstGeom prst="rect">
            <a:avLst/>
          </a:prstGeom>
        </p:spPr>
      </p:pic>
    </p:spTree>
    <p:extLst>
      <p:ext uri="{BB962C8B-B14F-4D97-AF65-F5344CB8AC3E}">
        <p14:creationId xmlns:p14="http://schemas.microsoft.com/office/powerpoint/2010/main" val="2903915427"/>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F0E883D-E644-EF4A-8AA2-12F473A33BA5}"/>
              </a:ext>
            </a:extLst>
          </p:cNvPr>
          <p:cNvGrpSpPr/>
          <p:nvPr/>
        </p:nvGrpSpPr>
        <p:grpSpPr>
          <a:xfrm>
            <a:off x="-43251" y="0"/>
            <a:ext cx="12252401" cy="6858000"/>
            <a:chOff x="-43251" y="0"/>
            <a:chExt cx="12252401" cy="6858000"/>
          </a:xfrm>
        </p:grpSpPr>
        <p:sp>
          <p:nvSpPr>
            <p:cNvPr id="12" name="Rectangle 11">
              <a:extLst>
                <a:ext uri="{FF2B5EF4-FFF2-40B4-BE49-F238E27FC236}">
                  <a16:creationId xmlns:a16="http://schemas.microsoft.com/office/drawing/2014/main" id="{D44F42BC-AECC-CC48-9C76-36CB1D6CE347}"/>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3" name="keyart3">
              <a:extLst>
                <a:ext uri="{FF2B5EF4-FFF2-40B4-BE49-F238E27FC236}">
                  <a16:creationId xmlns:a16="http://schemas.microsoft.com/office/drawing/2014/main" id="{8B377FD7-FB0F-EB4B-A1C8-355AF9143CE3}"/>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4" name="shading (lower right)">
              <a:extLst>
                <a:ext uri="{FF2B5EF4-FFF2-40B4-BE49-F238E27FC236}">
                  <a16:creationId xmlns:a16="http://schemas.microsoft.com/office/drawing/2014/main" id="{95EFD487-BAE1-6B46-8A16-F5450D7A0CB0}"/>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8"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Why is it called Arcade?</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468" y="2115947"/>
            <a:ext cx="3936853" cy="2614316"/>
          </a:xfrm>
          <a:prstGeom prst="rect">
            <a:avLst/>
          </a:prstGeom>
          <a:noFill/>
          <a:ln>
            <a:noFill/>
          </a:ln>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7055" y="2115947"/>
            <a:ext cx="3485755" cy="2614316"/>
          </a:xfrm>
          <a:prstGeom prst="rect">
            <a:avLst/>
          </a:prstGeom>
        </p:spPr>
      </p:pic>
    </p:spTree>
    <p:extLst>
      <p:ext uri="{BB962C8B-B14F-4D97-AF65-F5344CB8AC3E}">
        <p14:creationId xmlns:p14="http://schemas.microsoft.com/office/powerpoint/2010/main" val="613244721"/>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background">
            <a:extLst>
              <a:ext uri="{FF2B5EF4-FFF2-40B4-BE49-F238E27FC236}">
                <a16:creationId xmlns:a16="http://schemas.microsoft.com/office/drawing/2014/main" id="{B164BFA9-7AD2-5547-B867-705F5EECA261}"/>
              </a:ext>
            </a:extLst>
          </p:cNvPr>
          <p:cNvGrpSpPr/>
          <p:nvPr/>
        </p:nvGrpSpPr>
        <p:grpSpPr>
          <a:xfrm>
            <a:off x="-43251" y="0"/>
            <a:ext cx="12252401" cy="6858000"/>
            <a:chOff x="-43251" y="0"/>
            <a:chExt cx="12252401" cy="6858000"/>
          </a:xfrm>
        </p:grpSpPr>
        <p:sp>
          <p:nvSpPr>
            <p:cNvPr id="13" name="Rectangle 12">
              <a:extLst>
                <a:ext uri="{FF2B5EF4-FFF2-40B4-BE49-F238E27FC236}">
                  <a16:creationId xmlns:a16="http://schemas.microsoft.com/office/drawing/2014/main" id="{D2B54F21-7A69-DF49-8967-D309722BD967}"/>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shading (lower right)">
              <a:extLst>
                <a:ext uri="{FF2B5EF4-FFF2-40B4-BE49-F238E27FC236}">
                  <a16:creationId xmlns:a16="http://schemas.microsoft.com/office/drawing/2014/main" id="{66B07767-5D7E-FD46-9179-C84A995293A5}"/>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66" y="-1158164"/>
            <a:ext cx="12991846" cy="9743885"/>
          </a:xfrm>
          <a:prstGeom prst="rect">
            <a:avLst/>
          </a:prstGeom>
        </p:spPr>
      </p:pic>
      <p:sp>
        <p:nvSpPr>
          <p:cNvPr id="7" name="Title 1"/>
          <p:cNvSpPr txBox="1">
            <a:spLocks/>
          </p:cNvSpPr>
          <p:nvPr/>
        </p:nvSpPr>
        <p:spPr>
          <a:xfrm>
            <a:off x="313066" y="266464"/>
            <a:ext cx="4303906" cy="2303195"/>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4800" dirty="0"/>
              <a:t>Why do I need another language?</a:t>
            </a:r>
            <a:endParaRPr lang="en-US" sz="2000" dirty="0"/>
          </a:p>
        </p:txBody>
      </p:sp>
    </p:spTree>
    <p:extLst>
      <p:ext uri="{BB962C8B-B14F-4D97-AF65-F5344CB8AC3E}">
        <p14:creationId xmlns:p14="http://schemas.microsoft.com/office/powerpoint/2010/main" val="3801512458"/>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12FBF390-CBF4-AA44-BEE7-04CB32BBD9A1}"/>
              </a:ext>
            </a:extLst>
          </p:cNvPr>
          <p:cNvGrpSpPr/>
          <p:nvPr/>
        </p:nvGrpSpPr>
        <p:grpSpPr>
          <a:xfrm>
            <a:off x="-43251" y="0"/>
            <a:ext cx="12252401" cy="6858000"/>
            <a:chOff x="-43251" y="0"/>
            <a:chExt cx="12252401" cy="6858000"/>
          </a:xfrm>
        </p:grpSpPr>
        <p:sp>
          <p:nvSpPr>
            <p:cNvPr id="118" name="Rectangle 117">
              <a:extLst>
                <a:ext uri="{FF2B5EF4-FFF2-40B4-BE49-F238E27FC236}">
                  <a16:creationId xmlns:a16="http://schemas.microsoft.com/office/drawing/2014/main" id="{3880D4E7-733B-F94A-9B85-33A2ADAE0420}"/>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19" name="keyart3">
              <a:extLst>
                <a:ext uri="{FF2B5EF4-FFF2-40B4-BE49-F238E27FC236}">
                  <a16:creationId xmlns:a16="http://schemas.microsoft.com/office/drawing/2014/main" id="{24C3F9E7-6645-A94E-AAD1-72282BBDA5FC}"/>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20" name="shading (lower right)">
              <a:extLst>
                <a:ext uri="{FF2B5EF4-FFF2-40B4-BE49-F238E27FC236}">
                  <a16:creationId xmlns:a16="http://schemas.microsoft.com/office/drawing/2014/main" id="{A86F96C1-D7DA-FA46-9D1B-66AA43D50215}"/>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sp>
        <p:nvSpPr>
          <p:cNvPr id="6" name="Title 1"/>
          <p:cNvSpPr>
            <a:spLocks noGrp="1"/>
          </p:cNvSpPr>
          <p:nvPr>
            <p:ph type="title"/>
          </p:nvPr>
        </p:nvSpPr>
        <p:spPr>
          <a:xfrm>
            <a:off x="685800" y="682625"/>
            <a:ext cx="10826496" cy="492443"/>
          </a:xfrm>
        </p:spPr>
        <p:txBody>
          <a:bodyPr/>
          <a:lstStyle/>
          <a:p>
            <a:pPr algn="l"/>
            <a:r>
              <a:rPr lang="en-GB" sz="3200" dirty="0"/>
              <a:t>ArcGIS: Make, Share, Anywhere</a:t>
            </a:r>
          </a:p>
        </p:txBody>
      </p:sp>
      <p:pic>
        <p:nvPicPr>
          <p:cNvPr id="7" name="Picture 6" descr="3057_1_heatmap1.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8" name="Picture 7"/>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a:extLst/>
        </p:spPr>
      </p:pic>
      <p:pic>
        <p:nvPicPr>
          <p:cNvPr id="9" name="Picture 2"/>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a:extLst/>
        </p:spPr>
      </p:pic>
      <p:grpSp>
        <p:nvGrpSpPr>
          <p:cNvPr id="10" name="Group 9"/>
          <p:cNvGrpSpPr>
            <a:grpSpLocks noChangeAspect="1"/>
          </p:cNvGrpSpPr>
          <p:nvPr/>
        </p:nvGrpSpPr>
        <p:grpSpPr>
          <a:xfrm>
            <a:off x="9908245" y="1876669"/>
            <a:ext cx="1173533" cy="952769"/>
            <a:chOff x="6775450" y="2158682"/>
            <a:chExt cx="641350" cy="520700"/>
          </a:xfrm>
        </p:grpSpPr>
        <p:sp>
          <p:nvSpPr>
            <p:cNvPr id="11" name="Freeform 10"/>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Freeform 11"/>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Freeform 12"/>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4" name="Group 13"/>
          <p:cNvGrpSpPr>
            <a:grpSpLocks noChangeAspect="1"/>
          </p:cNvGrpSpPr>
          <p:nvPr/>
        </p:nvGrpSpPr>
        <p:grpSpPr>
          <a:xfrm>
            <a:off x="10666237" y="2961675"/>
            <a:ext cx="1026139" cy="970759"/>
            <a:chOff x="1828800" y="4194175"/>
            <a:chExt cx="500063" cy="473075"/>
          </a:xfrm>
        </p:grpSpPr>
        <p:sp>
          <p:nvSpPr>
            <p:cNvPr id="15" name="Freeform 14"/>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Freeform 15"/>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Freeform 16"/>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8" name="Group 17"/>
          <p:cNvGrpSpPr>
            <a:grpSpLocks noChangeAspect="1"/>
          </p:cNvGrpSpPr>
          <p:nvPr/>
        </p:nvGrpSpPr>
        <p:grpSpPr>
          <a:xfrm>
            <a:off x="10186025" y="3969700"/>
            <a:ext cx="559847" cy="909751"/>
            <a:chOff x="5818187" y="5401015"/>
            <a:chExt cx="330200" cy="536575"/>
          </a:xfrm>
        </p:grpSpPr>
        <p:sp>
          <p:nvSpPr>
            <p:cNvPr id="19" name="Freeform 18"/>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Freeform 19"/>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Freeform 20"/>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2" name="Right Arrow 21"/>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3" name="Group 22"/>
          <p:cNvGrpSpPr>
            <a:grpSpLocks noChangeAspect="1"/>
          </p:cNvGrpSpPr>
          <p:nvPr/>
        </p:nvGrpSpPr>
        <p:grpSpPr>
          <a:xfrm>
            <a:off x="7721356" y="1906634"/>
            <a:ext cx="533044" cy="866197"/>
            <a:chOff x="1139826" y="2876550"/>
            <a:chExt cx="330200" cy="536575"/>
          </a:xfrm>
        </p:grpSpPr>
        <p:sp>
          <p:nvSpPr>
            <p:cNvPr id="24" name="Freeform 23"/>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Freeform 24"/>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 name="Rectangle 25"/>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 name="Freeform 26"/>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Freeform 31"/>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Freeform 32"/>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Freeform 33"/>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Freeform 34"/>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Freeform 35"/>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Freeform 36"/>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Freeform 37"/>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9" name="Group 38"/>
          <p:cNvGrpSpPr>
            <a:grpSpLocks noChangeAspect="1"/>
          </p:cNvGrpSpPr>
          <p:nvPr/>
        </p:nvGrpSpPr>
        <p:grpSpPr>
          <a:xfrm>
            <a:off x="7972140" y="2924515"/>
            <a:ext cx="860992" cy="739260"/>
            <a:chOff x="2520891" y="838548"/>
            <a:chExt cx="6677369" cy="5729104"/>
          </a:xfrm>
        </p:grpSpPr>
        <p:sp>
          <p:nvSpPr>
            <p:cNvPr id="40" name="Freeform 3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Freeform 4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2" name="Rectangle 5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3" name="Rectangle 5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Rectangle 5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66" name="Group 65"/>
          <p:cNvGrpSpPr>
            <a:grpSpLocks noChangeAspect="1"/>
          </p:cNvGrpSpPr>
          <p:nvPr/>
        </p:nvGrpSpPr>
        <p:grpSpPr>
          <a:xfrm>
            <a:off x="7737154" y="3141267"/>
            <a:ext cx="860992" cy="739260"/>
            <a:chOff x="2520891" y="838548"/>
            <a:chExt cx="6677369" cy="5729104"/>
          </a:xfrm>
        </p:grpSpPr>
        <p:sp>
          <p:nvSpPr>
            <p:cNvPr id="67" name="Freeform 66"/>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Freeform 67"/>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9" name="Rectangle 78"/>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0" name="Rectangle 79"/>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1" name="Rectangle 80"/>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2" name="Rectangle 81"/>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3" name="Rectangle 82"/>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Rectangle 83"/>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93" name="Group 92"/>
          <p:cNvGrpSpPr>
            <a:grpSpLocks noChangeAspect="1"/>
          </p:cNvGrpSpPr>
          <p:nvPr/>
        </p:nvGrpSpPr>
        <p:grpSpPr>
          <a:xfrm>
            <a:off x="7611060" y="4094075"/>
            <a:ext cx="909244" cy="823161"/>
            <a:chOff x="7759699" y="4730750"/>
            <a:chExt cx="536575" cy="485775"/>
          </a:xfrm>
        </p:grpSpPr>
        <p:sp>
          <p:nvSpPr>
            <p:cNvPr id="94" name="Freeform 93"/>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Freeform 94"/>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Freeform 95"/>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97" name="Freeform 96"/>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98" name="Right Arrow 97"/>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99" name="Right Arrow 98"/>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0" name="Right Arrow 99"/>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1" name="Right Arrow 100"/>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2" name="Right Arrow 101"/>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103" name="Right Arrow 102"/>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4" name="Group 103"/>
          <p:cNvGrpSpPr>
            <a:grpSpLocks noChangeAspect="1"/>
          </p:cNvGrpSpPr>
          <p:nvPr/>
        </p:nvGrpSpPr>
        <p:grpSpPr>
          <a:xfrm>
            <a:off x="2707123" y="4749198"/>
            <a:ext cx="530702" cy="1358919"/>
            <a:chOff x="4210051" y="1895475"/>
            <a:chExt cx="209550" cy="536575"/>
          </a:xfrm>
        </p:grpSpPr>
        <p:sp>
          <p:nvSpPr>
            <p:cNvPr id="105" name="Freeform 104"/>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Freeform 105"/>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07" name="Right Arrow 106"/>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08" name="Group 107"/>
          <p:cNvGrpSpPr/>
          <p:nvPr/>
        </p:nvGrpSpPr>
        <p:grpSpPr>
          <a:xfrm>
            <a:off x="1404574" y="3635616"/>
            <a:ext cx="945603" cy="1069094"/>
            <a:chOff x="6382512" y="4114800"/>
            <a:chExt cx="629782" cy="685800"/>
          </a:xfrm>
        </p:grpSpPr>
        <p:sp>
          <p:nvSpPr>
            <p:cNvPr id="109" name="Freeform 108"/>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0" name="Freeform 109"/>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1" name="Freeform 110"/>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2" name="Freeform 111"/>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13" name="Group 112"/>
          <p:cNvGrpSpPr>
            <a:grpSpLocks noChangeAspect="1"/>
          </p:cNvGrpSpPr>
          <p:nvPr/>
        </p:nvGrpSpPr>
        <p:grpSpPr>
          <a:xfrm>
            <a:off x="1472773" y="2874375"/>
            <a:ext cx="549041" cy="607504"/>
            <a:chOff x="1111443" y="2568745"/>
            <a:chExt cx="386930" cy="428131"/>
          </a:xfrm>
        </p:grpSpPr>
        <p:sp>
          <p:nvSpPr>
            <p:cNvPr id="114" name="Freeform 113"/>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5" name="Freeform 114"/>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6" name="Freeform 115"/>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691033620"/>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a:extLst>
              <a:ext uri="{FF2B5EF4-FFF2-40B4-BE49-F238E27FC236}">
                <a16:creationId xmlns:a16="http://schemas.microsoft.com/office/drawing/2014/main" id="{D61DF878-26BF-0A4D-A5B5-1FBC2FB0CA87}"/>
              </a:ext>
            </a:extLst>
          </p:cNvPr>
          <p:cNvGrpSpPr/>
          <p:nvPr/>
        </p:nvGrpSpPr>
        <p:grpSpPr>
          <a:xfrm>
            <a:off x="-43251" y="0"/>
            <a:ext cx="12252401" cy="6858000"/>
            <a:chOff x="-43251" y="0"/>
            <a:chExt cx="12252401" cy="6858000"/>
          </a:xfrm>
        </p:grpSpPr>
        <p:sp>
          <p:nvSpPr>
            <p:cNvPr id="118" name="Rectangle 117">
              <a:extLst>
                <a:ext uri="{FF2B5EF4-FFF2-40B4-BE49-F238E27FC236}">
                  <a16:creationId xmlns:a16="http://schemas.microsoft.com/office/drawing/2014/main" id="{13493DD1-156A-694A-9328-350AAC18335B}"/>
                </a:ext>
              </a:extLst>
            </p:cNvPr>
            <p:cNvSpPr/>
            <p:nvPr/>
          </p:nvSpPr>
          <p:spPr bwMode="auto">
            <a:xfrm>
              <a:off x="0" y="0"/>
              <a:ext cx="12209150" cy="6856951"/>
            </a:xfrm>
            <a:prstGeom prst="rect">
              <a:avLst/>
            </a:prstGeom>
            <a:gradFill flip="none" rotWithShape="1">
              <a:gsLst>
                <a:gs pos="48000">
                  <a:srgbClr val="006BA6"/>
                </a:gs>
                <a:gs pos="94000">
                  <a:srgbClr val="28469C"/>
                </a:gs>
                <a:gs pos="71000">
                  <a:srgbClr val="0051A2"/>
                </a:gs>
                <a:gs pos="23000">
                  <a:srgbClr val="0392AE"/>
                </a:gs>
                <a:gs pos="0">
                  <a:srgbClr val="03A2B1"/>
                </a:gs>
              </a:gsLst>
              <a:lin ang="13200000" scaled="0"/>
              <a:tileRect/>
            </a:gra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19" name="keyart3">
              <a:extLst>
                <a:ext uri="{FF2B5EF4-FFF2-40B4-BE49-F238E27FC236}">
                  <a16:creationId xmlns:a16="http://schemas.microsoft.com/office/drawing/2014/main" id="{C739B0DA-8EB7-1845-96FE-18F380F9204E}"/>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 y="0"/>
              <a:ext cx="12177439" cy="6849809"/>
            </a:xfrm>
            <a:prstGeom prst="rect">
              <a:avLst/>
            </a:prstGeom>
          </p:spPr>
        </p:pic>
        <p:sp>
          <p:nvSpPr>
            <p:cNvPr id="120" name="shading (lower right)">
              <a:extLst>
                <a:ext uri="{FF2B5EF4-FFF2-40B4-BE49-F238E27FC236}">
                  <a16:creationId xmlns:a16="http://schemas.microsoft.com/office/drawing/2014/main" id="{DF575390-CAB7-DB40-9286-3E5140BF1490}"/>
                </a:ext>
              </a:extLst>
            </p:cNvPr>
            <p:cNvSpPr/>
            <p:nvPr/>
          </p:nvSpPr>
          <p:spPr bwMode="auto">
            <a:xfrm>
              <a:off x="-43251" y="1734582"/>
              <a:ext cx="12235251" cy="5123418"/>
            </a:xfrm>
            <a:prstGeom prst="rect">
              <a:avLst/>
            </a:prstGeom>
            <a:gradFill flip="none" rotWithShape="1">
              <a:gsLst>
                <a:gs pos="43000">
                  <a:srgbClr val="0D134A">
                    <a:alpha val="9000"/>
                  </a:srgbClr>
                </a:gs>
                <a:gs pos="55000">
                  <a:srgbClr val="0D134A">
                    <a:alpha val="0"/>
                  </a:srgbClr>
                </a:gs>
                <a:gs pos="18000">
                  <a:srgbClr val="0D134A">
                    <a:alpha val="46000"/>
                  </a:srgbClr>
                </a:gs>
                <a:gs pos="0">
                  <a:srgbClr val="0D134A"/>
                </a:gs>
              </a:gsLst>
              <a:lin ang="150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grpSp>
      <p:graphicFrame>
        <p:nvGraphicFramePr>
          <p:cNvPr id="6" name="Content Placeholder 15"/>
          <p:cNvGraphicFramePr>
            <a:graphicFrameLocks/>
          </p:cNvGraphicFramePr>
          <p:nvPr>
            <p:extLst/>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1"/>
          <p:cNvSpPr>
            <a:spLocks noGrp="1"/>
          </p:cNvSpPr>
          <p:nvPr>
            <p:ph type="title"/>
          </p:nvPr>
        </p:nvSpPr>
        <p:spPr>
          <a:xfrm>
            <a:off x="350310" y="414852"/>
            <a:ext cx="10826496" cy="492443"/>
          </a:xfrm>
        </p:spPr>
        <p:txBody>
          <a:bodyPr/>
          <a:lstStyle/>
          <a:p>
            <a:pPr algn="l"/>
            <a:r>
              <a:rPr lang="en-GB" sz="3200" dirty="0"/>
              <a:t>ArcGIS: Make, Share, Anywhere - Challenges</a:t>
            </a:r>
          </a:p>
        </p:txBody>
      </p:sp>
      <p:grpSp>
        <p:nvGrpSpPr>
          <p:cNvPr id="8" name="Group 7"/>
          <p:cNvGrpSpPr>
            <a:grpSpLocks noChangeAspect="1"/>
          </p:cNvGrpSpPr>
          <p:nvPr/>
        </p:nvGrpSpPr>
        <p:grpSpPr>
          <a:xfrm>
            <a:off x="1579263" y="2166931"/>
            <a:ext cx="453587" cy="686046"/>
            <a:chOff x="1392195" y="3749061"/>
            <a:chExt cx="330204" cy="536578"/>
          </a:xfrm>
        </p:grpSpPr>
        <p:sp>
          <p:nvSpPr>
            <p:cNvPr id="9" name="Freeform 8"/>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 name="Freeform 9"/>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 name="Rectangle 10"/>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Rectangle 11"/>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Rectangle 12"/>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 name="Rectangle 13"/>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 name="Rectangle 14"/>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Rectangle 15"/>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 name="Rectangle 16"/>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 name="Rectangle 17"/>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 name="Rectangle 18"/>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 name="Rectangle 19"/>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 name="Rectangle 20"/>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 name="Rectangle 21"/>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 name="Rectangle 22"/>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 name="Rectangle 23"/>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 name="Rectangle 24"/>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6" name="Group 25"/>
          <p:cNvGrpSpPr>
            <a:grpSpLocks noChangeAspect="1"/>
          </p:cNvGrpSpPr>
          <p:nvPr/>
        </p:nvGrpSpPr>
        <p:grpSpPr>
          <a:xfrm>
            <a:off x="878687" y="2635631"/>
            <a:ext cx="580061" cy="686042"/>
            <a:chOff x="5506980" y="3749041"/>
            <a:chExt cx="422275" cy="536575"/>
          </a:xfrm>
        </p:grpSpPr>
        <p:sp>
          <p:nvSpPr>
            <p:cNvPr id="27" name="Freeform 26"/>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1" name="Freeform 30"/>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2" name="Rectangle 31"/>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 name="Rectangle 32"/>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 name="Rectangle 33"/>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 name="Rectangle 34"/>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 name="Rectangle 35"/>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 name="Rectangle 36"/>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 name="Rectangle 37"/>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 name="Rectangle 38"/>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 name="Rectangle 39"/>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 name="Rectangle 40"/>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 name="Rectangle 41"/>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 name="Rectangle 42"/>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4" name="Rectangle 43"/>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5" name="Rectangle 44"/>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6" name="Rectangle 45"/>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7" name="Rectangle 46"/>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8" name="Rectangle 47"/>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9" name="Rectangle 48"/>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0" name="Rectangle 49"/>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1" name="Rectangle 50"/>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52" name="Group 51"/>
          <p:cNvGrpSpPr>
            <a:grpSpLocks noChangeAspect="1"/>
          </p:cNvGrpSpPr>
          <p:nvPr/>
        </p:nvGrpSpPr>
        <p:grpSpPr>
          <a:xfrm>
            <a:off x="570287" y="1900368"/>
            <a:ext cx="731454" cy="584557"/>
            <a:chOff x="2520891" y="838548"/>
            <a:chExt cx="6677369" cy="5729104"/>
          </a:xfrm>
        </p:grpSpPr>
        <p:sp>
          <p:nvSpPr>
            <p:cNvPr id="53" name="Freeform 52"/>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4" name="Freeform 53"/>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5" name="Rectangle 54"/>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6" name="Rectangle 55"/>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7" name="Rectangle 56"/>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8" name="Rectangle 57"/>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9" name="Rectangle 58"/>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0" name="Rectangle 59"/>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1" name="Rectangle 60"/>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2" name="Rectangle 61"/>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3" name="Rectangle 62"/>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4" name="Rectangle 63"/>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5" name="Rectangle 64"/>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6" name="Rectangle 65"/>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7" name="Rectangle 66"/>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8" name="Rectangle 67"/>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9" name="Rectangle 68"/>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0" name="Rectangle 69"/>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1" name="Rectangle 70"/>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2" name="Rectangle 71"/>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3" name="Rectangle 72"/>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4" name="Rectangle 73"/>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5" name="Rectangle 74"/>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6" name="Rectangle 75"/>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7" name="Rectangle 76"/>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78" name="Rectangle 77"/>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79" name="Picture 2" descr="Image result for Pyth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4" descr="Image result for JavaScrip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a14="http://schemas.microsoft.com/office/drawing/2010/main" xmlns="">
                <a:solidFill>
                  <a:srgbClr val="FFFFFF"/>
                </a:solidFill>
              </a14:hiddenFill>
            </a:ext>
          </a:extLst>
        </p:spPr>
      </p:pic>
      <p:sp>
        <p:nvSpPr>
          <p:cNvPr id="81"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a:solidFill>
                  <a:schemeClr val="tx1">
                    <a:lumMod val="75000"/>
                    <a:lumOff val="25000"/>
                  </a:schemeClr>
                </a:solidFill>
              </a:rPr>
              <a:t>Mobile and Native Apps</a:t>
            </a:r>
          </a:p>
        </p:txBody>
      </p:sp>
      <p:grpSp>
        <p:nvGrpSpPr>
          <p:cNvPr id="82" name="Group 81"/>
          <p:cNvGrpSpPr>
            <a:grpSpLocks noChangeAspect="1"/>
          </p:cNvGrpSpPr>
          <p:nvPr/>
        </p:nvGrpSpPr>
        <p:grpSpPr>
          <a:xfrm>
            <a:off x="4807520" y="2364012"/>
            <a:ext cx="884847" cy="675416"/>
            <a:chOff x="9621780" y="3749041"/>
            <a:chExt cx="536575" cy="409575"/>
          </a:xfrm>
        </p:grpSpPr>
        <p:sp>
          <p:nvSpPr>
            <p:cNvPr id="83" name="Freeform 82"/>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4" name="Freeform 83"/>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5" name="Rectangle 84"/>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6" name="Rectangle 85"/>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7" name="Rectangle 86"/>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8" name="Rectangle 87"/>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89" name="Rectangle 88"/>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0" name="Rectangle 89"/>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1" name="Rectangle 90"/>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2" name="Rectangle 91"/>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3" name="Rectangle 92"/>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4" name="Rectangle 93"/>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5" name="Rectangle 94"/>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6" name="Rectangle 95"/>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7" name="Rectangle 96"/>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8" name="Rectangle 97"/>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99" name="Rectangle 98"/>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0" name="Rectangle 99"/>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1" name="Rectangle 100"/>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2" name="Rectangle 101"/>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3" name="Rectangle 102"/>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4" name="Rectangle 103"/>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5" name="Rectangle 104"/>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6" name="Rectangle 105"/>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7" name="Rectangle 106"/>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8" name="Rectangle 107"/>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09" name="Rectangle 108"/>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10"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Browser based Apps</a:t>
            </a:r>
          </a:p>
        </p:txBody>
      </p:sp>
      <p:pic>
        <p:nvPicPr>
          <p:cNvPr id="111" name="Picture 8" descr="Image result for html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a14="http://schemas.microsoft.com/office/drawing/2010/main" xmlns="">
                <a:solidFill>
                  <a:srgbClr val="FFFFFF"/>
                </a:solidFill>
              </a14:hiddenFill>
            </a:ext>
          </a:extLst>
        </p:spPr>
      </p:pic>
      <p:sp>
        <p:nvSpPr>
          <p:cNvPr id="112" name="TextBox 111"/>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Size of Executable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Native Access</a:t>
            </a:r>
          </a:p>
        </p:txBody>
      </p:sp>
      <p:sp>
        <p:nvSpPr>
          <p:cNvPr id="113" name="TextBox 112"/>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a:t>Page Size</a:t>
            </a:r>
          </a:p>
          <a:p>
            <a:pPr marL="285750" indent="-285750" algn="l" eaLnBrk="0" hangingPunct="0">
              <a:lnSpc>
                <a:spcPts val="1800"/>
              </a:lnSpc>
              <a:buFont typeface="Arial" panose="020B0604020202020204" pitchFamily="34" charset="0"/>
              <a:buChar char="•"/>
            </a:pPr>
            <a:r>
              <a:rPr lang="en-GB" sz="1600" b="1" dirty="0"/>
              <a:t>Security</a:t>
            </a:r>
          </a:p>
          <a:p>
            <a:pPr marL="742950" lvl="1" indent="-285750" eaLnBrk="0" hangingPunct="0">
              <a:lnSpc>
                <a:spcPts val="1800"/>
              </a:lnSpc>
              <a:buFont typeface="Arial" panose="020B0604020202020204" pitchFamily="34" charset="0"/>
              <a:buChar char="•"/>
            </a:pPr>
            <a:r>
              <a:rPr lang="en-GB" sz="1600" b="1" dirty="0"/>
              <a:t>XSS</a:t>
            </a:r>
          </a:p>
          <a:p>
            <a:pPr marL="285750" indent="-285750" algn="l" eaLnBrk="0" hangingPunct="0">
              <a:lnSpc>
                <a:spcPts val="1800"/>
              </a:lnSpc>
              <a:buFont typeface="Arial" panose="020B0604020202020204" pitchFamily="34" charset="0"/>
              <a:buChar char="•"/>
            </a:pPr>
            <a:r>
              <a:rPr lang="en-GB" sz="1600" b="1" dirty="0"/>
              <a:t>No Binaries</a:t>
            </a:r>
          </a:p>
        </p:txBody>
      </p:sp>
      <p:sp>
        <p:nvSpPr>
          <p:cNvPr id="114"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a:solidFill>
                  <a:schemeClr val="tx1">
                    <a:lumMod val="75000"/>
                    <a:lumOff val="25000"/>
                  </a:schemeClr>
                </a:solidFill>
              </a:rPr>
              <a:t>Traditional Development / Scripting Languages</a:t>
            </a:r>
          </a:p>
        </p:txBody>
      </p:sp>
      <p:cxnSp>
        <p:nvCxnSpPr>
          <p:cNvPr id="115" name="Straight Connector 114"/>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16" name="Straight Connector 115"/>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40507110"/>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 id="{4CE97C50-E89B-244E-A912-5A5637628F3B}" vid="{9EE8C7F7-6D5F-594C-8AEA-FAAFCD9C053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Image" ma:contentTypeID="0x0101009148F5A04DDD49CBA7127AADA5FB792B00AADE34325A8B49CDA8BB4DB53328F21400651FDAD8011D9D489819B08FDB64B39B" ma:contentTypeVersion="1" ma:contentTypeDescription="Upload an image." ma:contentTypeScope="" ma:versionID="7c47d501cd0e217fa6eb7cf298118c59">
  <xsd:schema xmlns:xsd="http://www.w3.org/2001/XMLSchema" xmlns:xs="http://www.w3.org/2001/XMLSchema" xmlns:p="http://schemas.microsoft.com/office/2006/metadata/properties" xmlns:ns1="http://schemas.microsoft.com/sharepoint/v3" xmlns:ns2="31CC4743-1CD8-4E65-B9C9-B2D97D941F63" xmlns:ns3="http://schemas.microsoft.com/sharepoint/v3/fields" targetNamespace="http://schemas.microsoft.com/office/2006/metadata/properties" ma:root="true" ma:fieldsID="2730ea93e663a9887cfab4449e3f1e30" ns1:_="" ns2:_="" ns3:_="">
    <xsd:import namespace="http://schemas.microsoft.com/sharepoint/v3"/>
    <xsd:import namespace="31CC4743-1CD8-4E65-B9C9-B2D97D941F63"/>
    <xsd:import namespace="http://schemas.microsoft.com/sharepoint/v3/fields"/>
    <xsd:element name="properties">
      <xsd:complexType>
        <xsd:sequence>
          <xsd:element name="documentManagement">
            <xsd:complexType>
              <xsd:all>
                <xsd:element ref="ns1:FileRef" minOccurs="0"/>
                <xsd:element ref="ns1:File_x0020_Type" minOccurs="0"/>
                <xsd:element ref="ns1:HTML_x0020_File_x0020_Type" minOccurs="0"/>
                <xsd:element ref="ns1:FSObjType" minOccurs="0"/>
                <xsd:element ref="ns2:ThumbnailExists" minOccurs="0"/>
                <xsd:element ref="ns2:PreviewExists" minOccurs="0"/>
                <xsd:element ref="ns2:ImageWidth" minOccurs="0"/>
                <xsd:element ref="ns2:ImageHeight" minOccurs="0"/>
                <xsd:element ref="ns2:ImageCreateDate" minOccurs="0"/>
                <xsd:element ref="ns3:wic_System_Copyright"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FileRef" ma:index="8" nillable="true" ma:displayName="URL Path" ma:hidden="true" ma:list="Docs" ma:internalName="FileRef" ma:readOnly="true" ma:showField="FullUrl">
      <xsd:simpleType>
        <xsd:restriction base="dms:Lookup"/>
      </xsd:simpleType>
    </xsd:element>
    <xsd:element name="File_x0020_Type" ma:index="9" nillable="true" ma:displayName="File Type" ma:hidden="true" ma:internalName="File_x0020_Type" ma:readOnly="true">
      <xsd:simpleType>
        <xsd:restriction base="dms:Text"/>
      </xsd:simpleType>
    </xsd:element>
    <xsd:element name="HTML_x0020_File_x0020_Type" ma:index="10" nillable="true" ma:displayName="HTML File Type" ma:hidden="true" ma:internalName="HTML_x0020_File_x0020_Type" ma:readOnly="true">
      <xsd:simpleType>
        <xsd:restriction base="dms:Text"/>
      </xsd:simpleType>
    </xsd:element>
    <xsd:element name="FSObjType" ma:index="11" nillable="true" ma:displayName="Item Type" ma:hidden="true" ma:list="Docs" ma:internalName="FSObjType" ma:readOnly="true" ma:showField="FSType">
      <xsd:simpleType>
        <xsd:restriction base="dms:Lookup"/>
      </xsd:simpleType>
    </xsd:element>
    <xsd:element name="PublishingStartDate" ma:index="27" nillable="true" ma:displayName="Scheduling Start Date" ma:description="" ma:hidden="true" ma:internalName="PublishingStartDate">
      <xsd:simpleType>
        <xsd:restriction base="dms:Unknown"/>
      </xsd:simpleType>
    </xsd:element>
    <xsd:element name="PublishingExpirationDate" ma:index="28" nillable="true" ma:displayName="Scheduling End Date" ma:descriptio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1CC4743-1CD8-4E65-B9C9-B2D97D941F63" elementFormDefault="qualified">
    <xsd:import namespace="http://schemas.microsoft.com/office/2006/documentManagement/types"/>
    <xsd:import namespace="http://schemas.microsoft.com/office/infopath/2007/PartnerControls"/>
    <xsd:element name="ThumbnailExists" ma:index="18" nillable="true" ma:displayName="Thumbnail Exists" ma:default="FALSE" ma:hidden="true" ma:internalName="ThumbnailExists" ma:readOnly="true">
      <xsd:simpleType>
        <xsd:restriction base="dms:Boolean"/>
      </xsd:simpleType>
    </xsd:element>
    <xsd:element name="PreviewExists" ma:index="19" nillable="true" ma:displayName="Preview Exists" ma:default="FALSE" ma:hidden="true" ma:internalName="PreviewExists" ma:readOnly="true">
      <xsd:simpleType>
        <xsd:restriction base="dms:Boolean"/>
      </xsd:simpleType>
    </xsd:element>
    <xsd:element name="ImageWidth" ma:index="20" nillable="true" ma:displayName="Width" ma:internalName="ImageWidth" ma:readOnly="true">
      <xsd:simpleType>
        <xsd:restriction base="dms:Unknown"/>
      </xsd:simpleType>
    </xsd:element>
    <xsd:element name="ImageHeight" ma:index="22" nillable="true" ma:displayName="Height" ma:internalName="ImageHeight" ma:readOnly="true">
      <xsd:simpleType>
        <xsd:restriction base="dms:Unknown"/>
      </xsd:simpleType>
    </xsd:element>
    <xsd:element name="ImageCreateDate" ma:index="25" nillable="true" ma:displayName="Date Picture Taken" ma:format="DateTime" ma:hidden="true" ma:internalName="ImageCreat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wic_System_Copyright" ma:index="26" nillable="true" ma:displayName="Copyright" ma:internalName="wic_System_Copyright">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4"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23" ma:displayName="Comments"/>
        <xsd:element name="keywords" minOccurs="0" maxOccurs="1" type="xsd:string" ma:index="1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a6db5754-4226-4c8e-a928-a6c53390a270" ContentTypeId="0x0101009148F5A04DDD49CBA7127AADA5FB792B00AADE34325A8B49CDA8BB4DB53328F214" PreviousValue="tru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ImageCreateDate xmlns="31CC4743-1CD8-4E65-B9C9-B2D97D941F63" xsi:nil="true"/>
    <wic_System_Copyright xmlns="http://schemas.microsoft.com/sharepoint/v3/fields" xsi:nil="true"/>
  </documentManagement>
</p:properties>
</file>

<file path=customXml/itemProps1.xml><?xml version="1.0" encoding="utf-8"?>
<ds:datastoreItem xmlns:ds="http://schemas.openxmlformats.org/officeDocument/2006/customXml" ds:itemID="{530F981C-CCD8-41B4-B481-58FCF9EDFC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1CC4743-1CD8-4E65-B9C9-B2D97D941F63"/>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CB18643-EB28-4B97-A99A-FC511C8BB61E}">
  <ds:schemaRefs>
    <ds:schemaRef ds:uri="Microsoft.SharePoint.Taxonomy.ContentTypeSync"/>
  </ds:schemaRefs>
</ds:datastoreItem>
</file>

<file path=customXml/itemProps3.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4.xml><?xml version="1.0" encoding="utf-8"?>
<ds:datastoreItem xmlns:ds="http://schemas.openxmlformats.org/officeDocument/2006/customXml" ds:itemID="{81E133DB-697E-4C10-B192-8899027B1EC6}">
  <ds:schemaRefs>
    <ds:schemaRef ds:uri="http://schemas.microsoft.com/sharepoint/v3"/>
    <ds:schemaRef ds:uri="http://schemas.microsoft.com/office/2006/metadata/properties"/>
    <ds:schemaRef ds:uri="http://purl.org/dc/dcmitype/"/>
    <ds:schemaRef ds:uri="http://www.w3.org/XML/1998/namespace"/>
    <ds:schemaRef ds:uri="http://schemas.microsoft.com/office/2006/documentManagement/types"/>
    <ds:schemaRef ds:uri="http://purl.org/dc/elements/1.1/"/>
    <ds:schemaRef ds:uri="http://schemas.microsoft.com/office/infopath/2007/PartnerControls"/>
    <ds:schemaRef ds:uri="http://purl.org/dc/terms/"/>
    <ds:schemaRef ds:uri="http://schemas.openxmlformats.org/package/2006/metadata/core-properties"/>
    <ds:schemaRef ds:uri="31CC4743-1CD8-4E65-B9C9-B2D97D941F63"/>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G208582-FedGIS Conference 2019_Template_v4</Template>
  <TotalTime>0</TotalTime>
  <Words>2859</Words>
  <Application>Microsoft Macintosh PowerPoint</Application>
  <PresentationFormat>Widescreen</PresentationFormat>
  <Paragraphs>581</Paragraphs>
  <Slides>49</Slides>
  <Notes>49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Avenir LT Std 55 Roman</vt:lpstr>
      <vt:lpstr>Calibri</vt:lpstr>
      <vt:lpstr>Consolas</vt:lpstr>
      <vt:lpstr>Lucida Grande</vt:lpstr>
      <vt:lpstr>Times New Roman</vt:lpstr>
      <vt:lpstr>Esri_Corporate_Template-Dark</vt:lpstr>
      <vt:lpstr>ArcGIS API for JavaScript: Using Arcade with your Apps</vt:lpstr>
      <vt:lpstr>Session Goals</vt:lpstr>
      <vt:lpstr>PowerPoint Presentation</vt:lpstr>
      <vt:lpstr>Arcade Purpose</vt:lpstr>
      <vt:lpstr>PowerPoint Presentation</vt:lpstr>
      <vt:lpstr>PowerPoint Presentation</vt:lpstr>
      <vt:lpstr>PowerPoint Presentation</vt:lpstr>
      <vt:lpstr>ArcGIS: Make, Share, Anywhere</vt:lpstr>
      <vt:lpstr>ArcGIS: Make, Share, Anywhere - Challenges</vt:lpstr>
      <vt:lpstr>Arcade Goals</vt:lpstr>
      <vt:lpstr>PowerPoint Presentation</vt:lpstr>
      <vt:lpstr>Language Overview</vt:lpstr>
      <vt:lpstr>Arcade : Language Features</vt:lpstr>
      <vt:lpstr>Implicit Returns</vt:lpstr>
      <vt:lpstr>Case Insensitive</vt:lpstr>
      <vt:lpstr>Type System</vt:lpstr>
      <vt:lpstr>Implicit and Explicit Type Casting</vt:lpstr>
      <vt:lpstr>If Statement</vt:lpstr>
      <vt:lpstr>For Statement</vt:lpstr>
      <vt:lpstr>User Defined Functions</vt:lpstr>
      <vt:lpstr>Variable Assignment </vt:lpstr>
      <vt:lpstr>Feature Set Functions</vt:lpstr>
      <vt:lpstr>Documentation</vt:lpstr>
      <vt:lpstr>Global Variables and Profiles</vt:lpstr>
      <vt:lpstr>Exploring Profiles and Functions in the Playground</vt:lpstr>
      <vt:lpstr>PowerPoint Presentation</vt:lpstr>
      <vt:lpstr>Demos</vt:lpstr>
      <vt:lpstr>ESRI JS API and Arcade Profiles</vt:lpstr>
      <vt:lpstr>ESRI JS API  : Arcade Expressions</vt:lpstr>
      <vt:lpstr>Arcade Expressions can be used For Labeling </vt:lpstr>
      <vt:lpstr>Practicalities:   Scripts in Script</vt:lpstr>
      <vt:lpstr>Demos</vt:lpstr>
      <vt:lpstr>Generate Arcade for your users</vt:lpstr>
      <vt:lpstr>Generate Arcade for your users</vt:lpstr>
      <vt:lpstr>Generate Arcade for your users</vt:lpstr>
      <vt:lpstr>Expression sharing</vt:lpstr>
      <vt:lpstr>Future</vt:lpstr>
      <vt:lpstr>PowerPoint Presentation</vt:lpstr>
      <vt:lpstr>PowerPoint Presentation</vt:lpstr>
      <vt:lpstr>Resources</vt:lpstr>
      <vt:lpstr>PowerPoint Presentation</vt:lpstr>
      <vt:lpstr>PowerPoint Presentation</vt:lpstr>
      <vt:lpstr>Presentation Title</vt:lpstr>
      <vt:lpstr>PowerPoint Presentation</vt:lpstr>
      <vt:lpstr>PowerPoint Presentation</vt:lpstr>
      <vt:lpstr>PowerPoint Presentation</vt:lpstr>
      <vt:lpstr>Click Here For DEMO</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 Developer Summit PPT Template</dc:title>
  <dc:creator/>
  <cp:keywords/>
  <dc:description/>
  <cp:lastModifiedBy/>
  <cp:revision>1</cp:revision>
  <cp:lastPrinted>2018-06-08T21:51:01Z</cp:lastPrinted>
  <dcterms:created xsi:type="dcterms:W3CDTF">2018-10-31T22:58:00Z</dcterms:created>
  <dcterms:modified xsi:type="dcterms:W3CDTF">2019-02-15T22:48:43Z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0x0101009148F5A04DDD49CBA7127AADA5FB792B00AADE34325A8B49CDA8BB4DB53328F21400651FDAD8011D9D489819B08FDB64B39B</vt:lpwstr>
  </property>
</Properties>
</file>